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11D_ED9235BF.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315" r:id="rId3"/>
    <p:sldId id="316" r:id="rId4"/>
    <p:sldId id="257" r:id="rId5"/>
    <p:sldId id="258" r:id="rId6"/>
    <p:sldId id="261" r:id="rId7"/>
    <p:sldId id="285" r:id="rId8"/>
    <p:sldId id="310" r:id="rId9"/>
    <p:sldId id="313" r:id="rId10"/>
    <p:sldId id="312" r:id="rId11"/>
    <p:sldId id="265" r:id="rId12"/>
    <p:sldId id="314" r:id="rId13"/>
    <p:sldId id="267" r:id="rId14"/>
    <p:sldId id="309" r:id="rId15"/>
    <p:sldId id="294" r:id="rId16"/>
    <p:sldId id="281" r:id="rId17"/>
    <p:sldId id="282" r:id="rId18"/>
    <p:sldId id="300" r:id="rId19"/>
  </p:sldIdLst>
  <p:sldSz cx="18288000" cy="10287000"/>
  <p:notesSz cx="6858000" cy="9144000"/>
  <p:embeddedFontLst>
    <p:embeddedFont>
      <p:font typeface="Antonio Bold" panose="020B0604020202020204" charset="0"/>
      <p:regular r:id="rId21"/>
      <p:bold r:id="rId22"/>
    </p:embeddedFont>
    <p:embeddedFont>
      <p:font typeface="Antonio Bold Bold" panose="020B0604020202020204" charset="0"/>
      <p:regular r:id="rId23"/>
      <p:bold r:id="rId24"/>
    </p:embeddedFont>
    <p:embeddedFont>
      <p:font typeface="Antonio Light" panose="020B0604020202020204" charset="0"/>
      <p:regular r:id="rId25"/>
    </p:embeddedFont>
    <p:embeddedFont>
      <p:font typeface="Antonio Light Bold" panose="020B0604020202020204" charset="0"/>
      <p:regular r:id="rId26"/>
    </p:embeddedFont>
    <p:embeddedFont>
      <p:font typeface="Arial Narrow" panose="020B0606020202030204" pitchFamily="34" charset="0"/>
      <p:regular r:id="rId27"/>
      <p:bold r:id="rId28"/>
      <p:italic r:id="rId29"/>
      <p:boldItalic r:id="rId30"/>
    </p:embeddedFont>
    <p:embeddedFont>
      <p:font typeface="Inter" panose="020B0604020202020204" charset="0"/>
      <p:regular r:id="rId31"/>
    </p:embeddedFont>
    <p:embeddedFont>
      <p:font typeface="Inter Bold" panose="020B0604020202020204" charset="0"/>
      <p:regular r:id="rId32"/>
      <p:bold r:id="rId33"/>
    </p:embeddedFont>
    <p:embeddedFont>
      <p:font typeface="Open Sans" panose="020B0606030504020204" pitchFamily="34" charset="0"/>
      <p:regular r:id="rId34"/>
      <p:bold r:id="rId35"/>
      <p:italic r:id="rId36"/>
      <p:boldItalic r:id="rId37"/>
    </p:embeddedFont>
    <p:embeddedFont>
      <p:font typeface="Roboto" panose="02000000000000000000" pitchFamily="2" charset="0"/>
      <p:regular r:id="rId38"/>
      <p:bold r:id="rId39"/>
      <p:italic r:id="rId40"/>
      <p:boldItalic r:id="rId41"/>
    </p:embeddedFont>
    <p:embeddedFont>
      <p:font typeface="Roboto Medium" panose="02000000000000000000" pitchFamily="2" charset="0"/>
      <p:regular r:id="rId42"/>
      <p:italic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ED5142F-FE2A-580C-477B-C98A3D0A9FB5}" name="Brian Gusko" initials="BG" userId="S::brian@zaapcharge.com::68d569c5-cb37-47cb-ad86-408c3f0ba5d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703" autoAdjust="0"/>
    <p:restoredTop sz="96327" autoAdjust="0"/>
  </p:normalViewPr>
  <p:slideViewPr>
    <p:cSldViewPr>
      <p:cViewPr varScale="1">
        <p:scale>
          <a:sx n="75" d="100"/>
          <a:sy n="75" d="100"/>
        </p:scale>
        <p:origin x="186" y="-23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9" Type="http://schemas.openxmlformats.org/officeDocument/2006/relationships/font" Target="fonts/font19.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font" Target="fonts/font14.fntdata"/><Relationship Id="rId42" Type="http://schemas.openxmlformats.org/officeDocument/2006/relationships/font" Target="fonts/font22.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font" Target="fonts/font18.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41"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font" Target="fonts/font17.fntdata"/><Relationship Id="rId40" Type="http://schemas.openxmlformats.org/officeDocument/2006/relationships/font" Target="fonts/font20.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font" Target="fonts/font15.fntdata"/><Relationship Id="rId43" Type="http://schemas.openxmlformats.org/officeDocument/2006/relationships/font" Target="fonts/font23.fntdata"/><Relationship Id="rId48" Type="http://schemas.microsoft.com/office/2018/10/relationships/authors" Target="authors.xml"/></Relationships>
</file>

<file path=ppt/comments/modernComment_11D_ED9235BF.xml><?xml version="1.0" encoding="utf-8"?>
<p188:cmLst xmlns:a="http://schemas.openxmlformats.org/drawingml/2006/main" xmlns:r="http://schemas.openxmlformats.org/officeDocument/2006/relationships" xmlns:p188="http://schemas.microsoft.com/office/powerpoint/2018/8/main">
  <p188:cm id="{844B0EF9-99EC-3E42-81F5-809F5FBADC43}" authorId="{4ED5142F-FE2A-580C-477B-C98A3D0A9FB5}" created="2022-10-16T19:32:20.944">
    <pc:sldMkLst xmlns:pc="http://schemas.microsoft.com/office/powerpoint/2013/main/command">
      <pc:docMk/>
      <pc:sldMk cId="3985782207" sldId="285"/>
    </pc:sldMkLst>
    <p188:txBody>
      <a:bodyPr/>
      <a:lstStyle/>
      <a:p>
        <a:r>
          <a:rPr lang="en-US"/>
          <a:t>use the Char technologies template slide 3. Bottom portion will be the blue portion on current slide 7 (which will be removed)  And output will be the green circles in existing slid 7.  Use existing picture from Current Slide 5</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CA49F-5FEC-CC46-8E75-98B125906E48}"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93D27F-2D63-904D-842D-C3A4BB91CEDD}" type="slidenum">
              <a:rPr lang="en-US" smtClean="0"/>
              <a:t>‹#›</a:t>
            </a:fld>
            <a:endParaRPr lang="en-US"/>
          </a:p>
        </p:txBody>
      </p:sp>
    </p:spTree>
    <p:extLst>
      <p:ext uri="{BB962C8B-B14F-4D97-AF65-F5344CB8AC3E}">
        <p14:creationId xmlns:p14="http://schemas.microsoft.com/office/powerpoint/2010/main" val="2683126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bfbe0a27b9_0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gbfbe0a27b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04172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100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93D27F-2D63-904D-842D-C3A4BB91CEDD}" type="slidenum">
              <a:rPr lang="en-US" smtClean="0"/>
              <a:t>8</a:t>
            </a:fld>
            <a:endParaRPr lang="en-US"/>
          </a:p>
        </p:txBody>
      </p:sp>
    </p:spTree>
    <p:extLst>
      <p:ext uri="{BB962C8B-B14F-4D97-AF65-F5344CB8AC3E}">
        <p14:creationId xmlns:p14="http://schemas.microsoft.com/office/powerpoint/2010/main" val="4189617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9" name="Google Shape;17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12</a:t>
            </a:fld>
            <a:endParaRPr/>
          </a:p>
        </p:txBody>
      </p:sp>
    </p:spTree>
    <p:extLst>
      <p:ext uri="{BB962C8B-B14F-4D97-AF65-F5344CB8AC3E}">
        <p14:creationId xmlns:p14="http://schemas.microsoft.com/office/powerpoint/2010/main" val="1577982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14</a:t>
            </a:fld>
            <a:endParaRPr/>
          </a:p>
        </p:txBody>
      </p:sp>
    </p:spTree>
    <p:extLst>
      <p:ext uri="{BB962C8B-B14F-4D97-AF65-F5344CB8AC3E}">
        <p14:creationId xmlns:p14="http://schemas.microsoft.com/office/powerpoint/2010/main" val="30429705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5" name="Google Shape;335;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5" name="Google Shape;345;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 name="Google Shape;346;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CA"/>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www.engineeringtoolbox.com/co2-emission-fuels-d_1085.html"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9.png"/><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sv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svg"/><Relationship Id="rId11" Type="http://schemas.openxmlformats.org/officeDocument/2006/relationships/hyperlink" Target="mailto:KHULL@EWSCANADA.COM" TargetMode="External"/><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eg"/><Relationship Id="rId2" Type="http://schemas.microsoft.com/office/2018/10/relationships/comments" Target="../comments/modernComment_11D_ED9235BF.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111" b="-9111"/>
            </a:stretch>
          </a:blipFill>
        </p:spPr>
        <p:txBody>
          <a:bodyPr/>
          <a:lstStyle/>
          <a:p>
            <a:endParaRPr lang="en-CA"/>
          </a:p>
        </p:txBody>
      </p:sp>
      <p:sp>
        <p:nvSpPr>
          <p:cNvPr id="3" name="Freeform 3"/>
          <p:cNvSpPr/>
          <p:nvPr/>
        </p:nvSpPr>
        <p:spPr>
          <a:xfrm>
            <a:off x="2396029" y="1735775"/>
            <a:ext cx="13495942" cy="6815451"/>
          </a:xfrm>
          <a:custGeom>
            <a:avLst/>
            <a:gdLst/>
            <a:ahLst/>
            <a:cxnLst/>
            <a:rect l="l" t="t" r="r" b="b"/>
            <a:pathLst>
              <a:path w="13495942" h="6815451">
                <a:moveTo>
                  <a:pt x="0" y="0"/>
                </a:moveTo>
                <a:lnTo>
                  <a:pt x="13495942" y="0"/>
                </a:lnTo>
                <a:lnTo>
                  <a:pt x="13495942" y="6815450"/>
                </a:lnTo>
                <a:lnTo>
                  <a:pt x="0" y="681545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CA"/>
          </a:p>
        </p:txBody>
      </p:sp>
      <p:sp>
        <p:nvSpPr>
          <p:cNvPr id="4" name="Freeform 4"/>
          <p:cNvSpPr/>
          <p:nvPr/>
        </p:nvSpPr>
        <p:spPr>
          <a:xfrm>
            <a:off x="3440696" y="2387587"/>
            <a:ext cx="11406608" cy="5511826"/>
          </a:xfrm>
          <a:custGeom>
            <a:avLst/>
            <a:gdLst/>
            <a:ahLst/>
            <a:cxnLst/>
            <a:rect l="l" t="t" r="r" b="b"/>
            <a:pathLst>
              <a:path w="11406608" h="5511826">
                <a:moveTo>
                  <a:pt x="0" y="0"/>
                </a:moveTo>
                <a:lnTo>
                  <a:pt x="11406608" y="0"/>
                </a:lnTo>
                <a:lnTo>
                  <a:pt x="11406608" y="5511826"/>
                </a:lnTo>
                <a:lnTo>
                  <a:pt x="0" y="5511826"/>
                </a:lnTo>
                <a:lnTo>
                  <a:pt x="0" y="0"/>
                </a:lnTo>
                <a:close/>
              </a:path>
            </a:pathLst>
          </a:custGeom>
          <a:blipFill>
            <a:blip r:embed="rId5"/>
            <a:stretch>
              <a:fillRect/>
            </a:stretch>
          </a:blipFill>
        </p:spPr>
        <p:txBody>
          <a:bodyPr/>
          <a:lstStyle/>
          <a:p>
            <a:endParaRPr lang="en-CA"/>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5A648F7-9F2D-B7F5-1609-DC82A8F5BC91}"/>
              </a:ext>
            </a:extLst>
          </p:cNvPr>
          <p:cNvGrpSpPr/>
          <p:nvPr/>
        </p:nvGrpSpPr>
        <p:grpSpPr>
          <a:xfrm>
            <a:off x="2057401" y="748810"/>
            <a:ext cx="15045882" cy="10131986"/>
            <a:chOff x="-3202428" y="1362991"/>
            <a:chExt cx="7352525" cy="1370928"/>
          </a:xfrm>
        </p:grpSpPr>
        <p:sp>
          <p:nvSpPr>
            <p:cNvPr id="5" name="Google Shape;160;p22">
              <a:extLst>
                <a:ext uri="{FF2B5EF4-FFF2-40B4-BE49-F238E27FC236}">
                  <a16:creationId xmlns:a16="http://schemas.microsoft.com/office/drawing/2014/main" id="{15683272-8D78-20AA-AF28-CC4991D78B64}"/>
                </a:ext>
              </a:extLst>
            </p:cNvPr>
            <p:cNvSpPr txBox="1"/>
            <p:nvPr/>
          </p:nvSpPr>
          <p:spPr>
            <a:xfrm>
              <a:off x="-1638477" y="1362991"/>
              <a:ext cx="3512091" cy="122591"/>
            </a:xfrm>
            <a:prstGeom prst="rect">
              <a:avLst/>
            </a:prstGeom>
            <a:noFill/>
            <a:ln>
              <a:noFill/>
            </a:ln>
          </p:spPr>
          <p:txBody>
            <a:bodyPr spcFirstLastPara="1" wrap="square" lIns="137138" tIns="68550" rIns="137138" bIns="68550" anchor="t" anchorCtr="0">
              <a:spAutoFit/>
            </a:bodyPr>
            <a:lstStyle/>
            <a:p>
              <a:pPr defTabSz="1243584">
                <a:spcAft>
                  <a:spcPts val="600"/>
                </a:spcAft>
                <a:buSzPts val="1100"/>
              </a:pPr>
              <a:r>
                <a:rPr lang="en-CA" sz="4488" b="1" dirty="0">
                  <a:solidFill>
                    <a:srgbClr val="216298"/>
                  </a:solidFill>
                  <a:latin typeface="Roboto"/>
                  <a:ea typeface="Roboto"/>
                  <a:cs typeface="Roboto"/>
                  <a:sym typeface="Roboto"/>
                </a:rPr>
                <a:t>Forecast Growth</a:t>
              </a:r>
              <a:endParaRPr sz="3300" b="1" dirty="0">
                <a:solidFill>
                  <a:srgbClr val="216298"/>
                </a:solidFill>
                <a:latin typeface="Roboto"/>
                <a:ea typeface="Roboto"/>
                <a:cs typeface="Roboto"/>
                <a:sym typeface="Roboto"/>
              </a:endParaRPr>
            </a:p>
          </p:txBody>
        </p:sp>
        <p:sp>
          <p:nvSpPr>
            <p:cNvPr id="6" name="Google Shape;161;p22">
              <a:extLst>
                <a:ext uri="{FF2B5EF4-FFF2-40B4-BE49-F238E27FC236}">
                  <a16:creationId xmlns:a16="http://schemas.microsoft.com/office/drawing/2014/main" id="{1A42A1CE-B1D7-F9A6-9925-C8E6098EE37D}"/>
                </a:ext>
              </a:extLst>
            </p:cNvPr>
            <p:cNvSpPr txBox="1"/>
            <p:nvPr/>
          </p:nvSpPr>
          <p:spPr>
            <a:xfrm>
              <a:off x="498182" y="1626549"/>
              <a:ext cx="3651915" cy="612833"/>
            </a:xfrm>
            <a:prstGeom prst="rect">
              <a:avLst/>
            </a:prstGeom>
            <a:noFill/>
            <a:ln>
              <a:noFill/>
            </a:ln>
          </p:spPr>
          <p:txBody>
            <a:bodyPr spcFirstLastPara="1" wrap="square" lIns="137138" tIns="68550" rIns="137138" bIns="68550" anchor="t" anchorCtr="0">
              <a:noAutofit/>
            </a:bodyPr>
            <a:lstStyle/>
            <a:p>
              <a:pPr defTabSz="1243584">
                <a:lnSpc>
                  <a:spcPct val="110000"/>
                </a:lnSpc>
                <a:spcAft>
                  <a:spcPts val="600"/>
                </a:spcAft>
              </a:pPr>
              <a:r>
                <a:rPr lang="en-CA" sz="3264" b="1" dirty="0">
                  <a:solidFill>
                    <a:srgbClr val="92C134"/>
                  </a:solidFill>
                  <a:latin typeface="Roboto"/>
                  <a:ea typeface="Roboto"/>
                  <a:cs typeface="Roboto"/>
                  <a:sym typeface="Roboto"/>
                </a:rPr>
                <a:t> </a:t>
              </a:r>
              <a:endParaRPr lang="en-CA" sz="2400" b="1" dirty="0">
                <a:solidFill>
                  <a:srgbClr val="92C134"/>
                </a:solidFill>
                <a:latin typeface="Roboto"/>
                <a:ea typeface="Roboto"/>
                <a:cs typeface="Roboto"/>
                <a:sym typeface="Roboto"/>
              </a:endParaRPr>
            </a:p>
          </p:txBody>
        </p:sp>
        <p:sp>
          <p:nvSpPr>
            <p:cNvPr id="15" name="Google Shape;161;p22">
              <a:extLst>
                <a:ext uri="{FF2B5EF4-FFF2-40B4-BE49-F238E27FC236}">
                  <a16:creationId xmlns:a16="http://schemas.microsoft.com/office/drawing/2014/main" id="{D9B7EC8B-7079-D2F3-CE08-404A4E3A01B3}"/>
                </a:ext>
              </a:extLst>
            </p:cNvPr>
            <p:cNvSpPr txBox="1"/>
            <p:nvPr/>
          </p:nvSpPr>
          <p:spPr>
            <a:xfrm>
              <a:off x="-3202428" y="1980119"/>
              <a:ext cx="7000542" cy="753800"/>
            </a:xfrm>
            <a:prstGeom prst="rect">
              <a:avLst/>
            </a:prstGeom>
            <a:noFill/>
            <a:ln>
              <a:noFill/>
            </a:ln>
          </p:spPr>
          <p:txBody>
            <a:bodyPr spcFirstLastPara="1" wrap="square" lIns="137138" tIns="0" rIns="137138" bIns="68550" anchor="t" anchorCtr="0">
              <a:noAutofit/>
            </a:bodyPr>
            <a:lstStyle/>
            <a:p>
              <a:pPr defTabSz="1243584">
                <a:spcBef>
                  <a:spcPts val="1632"/>
                </a:spcBef>
                <a:buClr>
                  <a:schemeClr val="accent1"/>
                </a:buClr>
              </a:pPr>
              <a:r>
                <a:rPr lang="en-CA" sz="3672" kern="1200" dirty="0">
                  <a:solidFill>
                    <a:schemeClr val="accent3"/>
                  </a:solidFill>
                  <a:latin typeface="Roboto" panose="02000000000000000000" pitchFamily="2" charset="0"/>
                  <a:ea typeface="Roboto" panose="02000000000000000000" pitchFamily="2" charset="0"/>
                  <a:cs typeface="Roboto"/>
                  <a:sym typeface="Roboto"/>
                </a:rPr>
                <a:t>2024:   Three plants under development (one sold)</a:t>
              </a:r>
            </a:p>
            <a:p>
              <a:pPr marL="571500" indent="-571500" defTabSz="1243584">
                <a:spcBef>
                  <a:spcPts val="1632"/>
                </a:spcBef>
                <a:buClr>
                  <a:schemeClr val="accent1"/>
                </a:buClr>
                <a:buFont typeface="Arial" panose="020B0604020202020204" pitchFamily="34" charset="0"/>
                <a:buChar char="•"/>
              </a:pPr>
              <a:endParaRPr lang="en-CA" sz="3672" dirty="0">
                <a:solidFill>
                  <a:schemeClr val="accent3"/>
                </a:solidFill>
                <a:latin typeface="Roboto" panose="02000000000000000000" pitchFamily="2" charset="0"/>
                <a:ea typeface="Roboto" panose="02000000000000000000" pitchFamily="2" charset="0"/>
                <a:cs typeface="Roboto"/>
                <a:sym typeface="Roboto"/>
              </a:endParaRPr>
            </a:p>
            <a:p>
              <a:pPr marL="1028700" lvl="1" indent="-571500" defTabSz="1243584">
                <a:spcBef>
                  <a:spcPts val="1632"/>
                </a:spcBef>
                <a:buClr>
                  <a:schemeClr val="accent1"/>
                </a:buClr>
                <a:buFont typeface="Arial" panose="020B0604020202020204" pitchFamily="34" charset="0"/>
                <a:buChar char="•"/>
              </a:pPr>
              <a:endParaRPr lang="en-CA" sz="3672" dirty="0">
                <a:solidFill>
                  <a:schemeClr val="accent3"/>
                </a:solidFill>
                <a:latin typeface="Roboto" panose="02000000000000000000" pitchFamily="2" charset="0"/>
                <a:ea typeface="Roboto" panose="02000000000000000000" pitchFamily="2" charset="0"/>
                <a:cs typeface="Roboto"/>
                <a:sym typeface="Roboto"/>
              </a:endParaRPr>
            </a:p>
            <a:p>
              <a:pPr marL="571500" indent="-571500" defTabSz="1243584">
                <a:spcBef>
                  <a:spcPts val="1632"/>
                </a:spcBef>
                <a:buClr>
                  <a:schemeClr val="accent1"/>
                </a:buClr>
                <a:buFont typeface="Arial" panose="020B0604020202020204" pitchFamily="34" charset="0"/>
                <a:buChar char="•"/>
              </a:pPr>
              <a:endParaRPr lang="en-CA" sz="2700" dirty="0">
                <a:solidFill>
                  <a:schemeClr val="accent3"/>
                </a:solidFill>
                <a:latin typeface="Roboto" panose="02000000000000000000" pitchFamily="2" charset="0"/>
                <a:ea typeface="Roboto" panose="02000000000000000000" pitchFamily="2" charset="0"/>
                <a:cs typeface="Roboto"/>
                <a:sym typeface="Roboto"/>
              </a:endParaRPr>
            </a:p>
          </p:txBody>
        </p:sp>
      </p:grpSp>
      <p:pic>
        <p:nvPicPr>
          <p:cNvPr id="2" name="Picture 1">
            <a:extLst>
              <a:ext uri="{FF2B5EF4-FFF2-40B4-BE49-F238E27FC236}">
                <a16:creationId xmlns:a16="http://schemas.microsoft.com/office/drawing/2014/main" id="{12F897FB-3971-77F7-CDBD-8C3FA9B142FA}"/>
              </a:ext>
            </a:extLst>
          </p:cNvPr>
          <p:cNvPicPr>
            <a:picLocks noChangeAspect="1"/>
          </p:cNvPicPr>
          <p:nvPr/>
        </p:nvPicPr>
        <p:blipFill>
          <a:blip r:embed="rId2"/>
          <a:stretch>
            <a:fillRect/>
          </a:stretch>
        </p:blipFill>
        <p:spPr>
          <a:xfrm>
            <a:off x="2743200" y="1797809"/>
            <a:ext cx="8058151" cy="3435646"/>
          </a:xfrm>
          <a:prstGeom prst="rect">
            <a:avLst/>
          </a:prstGeom>
        </p:spPr>
      </p:pic>
    </p:spTree>
    <p:extLst>
      <p:ext uri="{BB962C8B-B14F-4D97-AF65-F5344CB8AC3E}">
        <p14:creationId xmlns:p14="http://schemas.microsoft.com/office/powerpoint/2010/main" val="2872689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F2F8"/>
        </a:solidFill>
        <a:effectLst/>
      </p:bgPr>
    </p:bg>
    <p:spTree>
      <p:nvGrpSpPr>
        <p:cNvPr id="1" name=""/>
        <p:cNvGrpSpPr/>
        <p:nvPr/>
      </p:nvGrpSpPr>
      <p:grpSpPr>
        <a:xfrm>
          <a:off x="0" y="0"/>
          <a:ext cx="0" cy="0"/>
          <a:chOff x="0" y="0"/>
          <a:chExt cx="0" cy="0"/>
        </a:xfrm>
      </p:grpSpPr>
      <p:pic>
        <p:nvPicPr>
          <p:cNvPr id="15" name="Picture 14" descr="Waste Processing Flowchart">
            <a:extLst>
              <a:ext uri="{FF2B5EF4-FFF2-40B4-BE49-F238E27FC236}">
                <a16:creationId xmlns:a16="http://schemas.microsoft.com/office/drawing/2014/main" id="{B18AF083-B0EF-4BC6-D2F4-6E326939D2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7000" y="48001"/>
            <a:ext cx="11943328" cy="10277099"/>
          </a:xfrm>
          <a:prstGeom prst="rect">
            <a:avLst/>
          </a:prstGeom>
        </p:spPr>
      </p:pic>
      <p:grpSp>
        <p:nvGrpSpPr>
          <p:cNvPr id="2" name="Group 2"/>
          <p:cNvGrpSpPr/>
          <p:nvPr/>
        </p:nvGrpSpPr>
        <p:grpSpPr>
          <a:xfrm>
            <a:off x="8764" y="-28196"/>
            <a:ext cx="6541770" cy="10287003"/>
            <a:chOff x="114389" y="-10286"/>
            <a:chExt cx="2386455" cy="3752726"/>
          </a:xfrm>
        </p:grpSpPr>
        <p:sp>
          <p:nvSpPr>
            <p:cNvPr id="3" name="Freeform 3"/>
            <p:cNvSpPr/>
            <p:nvPr/>
          </p:nvSpPr>
          <p:spPr>
            <a:xfrm>
              <a:off x="114389" y="-10286"/>
              <a:ext cx="2386455" cy="3752726"/>
            </a:xfrm>
            <a:custGeom>
              <a:avLst/>
              <a:gdLst/>
              <a:ahLst/>
              <a:cxnLst/>
              <a:rect l="l" t="t" r="r" b="b"/>
              <a:pathLst>
                <a:path w="2386455" h="3752726">
                  <a:moveTo>
                    <a:pt x="0" y="0"/>
                  </a:moveTo>
                  <a:lnTo>
                    <a:pt x="2386455" y="0"/>
                  </a:lnTo>
                  <a:lnTo>
                    <a:pt x="2386455" y="3752726"/>
                  </a:lnTo>
                  <a:lnTo>
                    <a:pt x="0" y="3752726"/>
                  </a:lnTo>
                  <a:close/>
                </a:path>
              </a:pathLst>
            </a:custGeom>
            <a:solidFill>
              <a:srgbClr val="1D3055"/>
            </a:solidFill>
          </p:spPr>
          <p:txBody>
            <a:bodyPr/>
            <a:lstStyle/>
            <a:p>
              <a:endParaRPr lang="en-CA"/>
            </a:p>
          </p:txBody>
        </p:sp>
      </p:grpSp>
      <p:sp>
        <p:nvSpPr>
          <p:cNvPr id="4" name="TextBox 4"/>
          <p:cNvSpPr txBox="1"/>
          <p:nvPr/>
        </p:nvSpPr>
        <p:spPr>
          <a:xfrm>
            <a:off x="1028700" y="4319918"/>
            <a:ext cx="5524167" cy="3898503"/>
          </a:xfrm>
          <a:prstGeom prst="rect">
            <a:avLst/>
          </a:prstGeom>
        </p:spPr>
        <p:txBody>
          <a:bodyPr lIns="0" tIns="0" rIns="0" bIns="0" rtlCol="0" anchor="t">
            <a:spAutoFit/>
          </a:bodyPr>
          <a:lstStyle/>
          <a:p>
            <a:pPr marL="857250" indent="-857250">
              <a:lnSpc>
                <a:spcPts val="7604"/>
              </a:lnSpc>
              <a:buFont typeface="Arial" panose="020B0604020202020204" pitchFamily="34" charset="0"/>
              <a:buChar char="•"/>
            </a:pPr>
            <a:r>
              <a:rPr lang="en-US" sz="6444" spc="-174" dirty="0">
                <a:solidFill>
                  <a:srgbClr val="FFFFFF"/>
                </a:solidFill>
                <a:latin typeface="Antonio Bold"/>
              </a:rPr>
              <a:t>PROFITABLE</a:t>
            </a:r>
          </a:p>
          <a:p>
            <a:pPr marL="857250" indent="-857250">
              <a:lnSpc>
                <a:spcPts val="7604"/>
              </a:lnSpc>
              <a:buFont typeface="Arial" panose="020B0604020202020204" pitchFamily="34" charset="0"/>
              <a:buChar char="•"/>
            </a:pPr>
            <a:r>
              <a:rPr lang="en-US" sz="6444" spc="-174" dirty="0">
                <a:solidFill>
                  <a:srgbClr val="FFFFFF"/>
                </a:solidFill>
                <a:latin typeface="Antonio Bold"/>
              </a:rPr>
              <a:t>SUSTAINABLE</a:t>
            </a:r>
          </a:p>
          <a:p>
            <a:pPr marL="857250" indent="-857250">
              <a:lnSpc>
                <a:spcPts val="7604"/>
              </a:lnSpc>
              <a:buFont typeface="Arial" panose="020B0604020202020204" pitchFamily="34" charset="0"/>
              <a:buChar char="•"/>
            </a:pPr>
            <a:r>
              <a:rPr lang="en-US" sz="6444" spc="-174" dirty="0">
                <a:solidFill>
                  <a:srgbClr val="FFFFFF"/>
                </a:solidFill>
                <a:latin typeface="Antonio Bold"/>
              </a:rPr>
              <a:t>SCALABLE</a:t>
            </a:r>
          </a:p>
          <a:p>
            <a:pPr marL="857250" indent="-857250">
              <a:lnSpc>
                <a:spcPts val="7604"/>
              </a:lnSpc>
              <a:buFont typeface="Arial" panose="020B0604020202020204" pitchFamily="34" charset="0"/>
              <a:buChar char="•"/>
            </a:pPr>
            <a:r>
              <a:rPr lang="en-US" sz="6444" spc="-174" dirty="0">
                <a:solidFill>
                  <a:srgbClr val="FFFFFF"/>
                </a:solidFill>
                <a:latin typeface="Antonio Bold"/>
              </a:rPr>
              <a:t>GLOBAL</a:t>
            </a:r>
          </a:p>
        </p:txBody>
      </p:sp>
      <p:sp>
        <p:nvSpPr>
          <p:cNvPr id="7" name="TextBox 7"/>
          <p:cNvSpPr txBox="1"/>
          <p:nvPr/>
        </p:nvSpPr>
        <p:spPr>
          <a:xfrm>
            <a:off x="1028700" y="3480750"/>
            <a:ext cx="4658396" cy="491189"/>
          </a:xfrm>
          <a:prstGeom prst="rect">
            <a:avLst/>
          </a:prstGeom>
        </p:spPr>
        <p:txBody>
          <a:bodyPr lIns="0" tIns="0" rIns="0" bIns="0" rtlCol="0" anchor="t">
            <a:spAutoFit/>
          </a:bodyPr>
          <a:lstStyle/>
          <a:p>
            <a:pPr>
              <a:lnSpc>
                <a:spcPts val="3901"/>
              </a:lnSpc>
            </a:pPr>
            <a:r>
              <a:rPr lang="en-US" sz="2786">
                <a:solidFill>
                  <a:srgbClr val="B4C835"/>
                </a:solidFill>
                <a:latin typeface="Inter Bold"/>
              </a:rPr>
              <a:t>OUR PROCESS</a:t>
            </a:r>
          </a:p>
        </p:txBody>
      </p:sp>
      <p:sp>
        <p:nvSpPr>
          <p:cNvPr id="8" name="TextBox 8"/>
          <p:cNvSpPr txBox="1"/>
          <p:nvPr/>
        </p:nvSpPr>
        <p:spPr>
          <a:xfrm>
            <a:off x="6552867" y="3009900"/>
            <a:ext cx="3200733" cy="688202"/>
          </a:xfrm>
          <a:prstGeom prst="rect">
            <a:avLst/>
          </a:prstGeom>
        </p:spPr>
        <p:txBody>
          <a:bodyPr wrap="square" lIns="0" tIns="0" rIns="0" bIns="0" rtlCol="0" anchor="t">
            <a:spAutoFit/>
          </a:bodyPr>
          <a:lstStyle/>
          <a:p>
            <a:pPr algn="ctr">
              <a:lnSpc>
                <a:spcPts val="2780"/>
              </a:lnSpc>
              <a:spcBef>
                <a:spcPct val="0"/>
              </a:spcBef>
            </a:pPr>
            <a:r>
              <a:rPr lang="en-US" sz="1985" dirty="0">
                <a:solidFill>
                  <a:srgbClr val="000000"/>
                </a:solidFill>
                <a:latin typeface="Inter Bold"/>
              </a:rPr>
              <a:t>HOME-OWNERS REMOVE METAL &amp; GLASS</a:t>
            </a:r>
          </a:p>
        </p:txBody>
      </p:sp>
      <p:sp>
        <p:nvSpPr>
          <p:cNvPr id="9" name="TextBox 9"/>
          <p:cNvSpPr txBox="1"/>
          <p:nvPr/>
        </p:nvSpPr>
        <p:spPr>
          <a:xfrm>
            <a:off x="10878426" y="114300"/>
            <a:ext cx="3046815" cy="1044932"/>
          </a:xfrm>
          <a:prstGeom prst="rect">
            <a:avLst/>
          </a:prstGeom>
        </p:spPr>
        <p:txBody>
          <a:bodyPr wrap="square" lIns="0" tIns="0" rIns="0" bIns="0" rtlCol="0" anchor="t">
            <a:spAutoFit/>
          </a:bodyPr>
          <a:lstStyle/>
          <a:p>
            <a:pPr algn="ctr">
              <a:lnSpc>
                <a:spcPts val="2780"/>
              </a:lnSpc>
              <a:spcBef>
                <a:spcPct val="0"/>
              </a:spcBef>
            </a:pPr>
            <a:r>
              <a:rPr lang="en-US" sz="1985" dirty="0">
                <a:solidFill>
                  <a:srgbClr val="000000"/>
                </a:solidFill>
                <a:latin typeface="Inter Bold"/>
              </a:rPr>
              <a:t>WASTE IS TAKEN TO CENTRAL PROCESSING CENTER</a:t>
            </a:r>
          </a:p>
        </p:txBody>
      </p:sp>
      <p:sp>
        <p:nvSpPr>
          <p:cNvPr id="10" name="TextBox 10"/>
          <p:cNvSpPr txBox="1"/>
          <p:nvPr/>
        </p:nvSpPr>
        <p:spPr>
          <a:xfrm>
            <a:off x="14564429" y="2019300"/>
            <a:ext cx="3809431" cy="688715"/>
          </a:xfrm>
          <a:prstGeom prst="rect">
            <a:avLst/>
          </a:prstGeom>
        </p:spPr>
        <p:txBody>
          <a:bodyPr lIns="0" tIns="0" rIns="0" bIns="0" rtlCol="0" anchor="t">
            <a:spAutoFit/>
          </a:bodyPr>
          <a:lstStyle/>
          <a:p>
            <a:pPr algn="ctr">
              <a:lnSpc>
                <a:spcPts val="2780"/>
              </a:lnSpc>
              <a:spcBef>
                <a:spcPct val="0"/>
              </a:spcBef>
            </a:pPr>
            <a:r>
              <a:rPr lang="en-US" sz="1985" dirty="0">
                <a:solidFill>
                  <a:srgbClr val="000000"/>
                </a:solidFill>
                <a:latin typeface="Inter Bold"/>
              </a:rPr>
              <a:t>NON-CARBON AND ORGANIC MATERIAL IS </a:t>
            </a:r>
            <a:r>
              <a:rPr lang="en-US" sz="2000" dirty="0">
                <a:solidFill>
                  <a:srgbClr val="000000"/>
                </a:solidFill>
                <a:latin typeface="Inter Bold"/>
              </a:rPr>
              <a:t>REMOVED</a:t>
            </a:r>
            <a:endParaRPr lang="en-US" sz="1985" dirty="0">
              <a:solidFill>
                <a:srgbClr val="000000"/>
              </a:solidFill>
              <a:latin typeface="Inter Bold"/>
            </a:endParaRPr>
          </a:p>
        </p:txBody>
      </p:sp>
      <p:sp>
        <p:nvSpPr>
          <p:cNvPr id="11" name="TextBox 11"/>
          <p:cNvSpPr txBox="1"/>
          <p:nvPr/>
        </p:nvSpPr>
        <p:spPr>
          <a:xfrm>
            <a:off x="7369663" y="9624942"/>
            <a:ext cx="3362517" cy="688202"/>
          </a:xfrm>
          <a:prstGeom prst="rect">
            <a:avLst/>
          </a:prstGeom>
        </p:spPr>
        <p:txBody>
          <a:bodyPr wrap="square" lIns="0" tIns="0" rIns="0" bIns="0" rtlCol="0" anchor="t">
            <a:spAutoFit/>
          </a:bodyPr>
          <a:lstStyle/>
          <a:p>
            <a:pPr algn="ctr">
              <a:lnSpc>
                <a:spcPts val="2780"/>
              </a:lnSpc>
              <a:spcBef>
                <a:spcPct val="0"/>
              </a:spcBef>
            </a:pPr>
            <a:r>
              <a:rPr lang="en-US" sz="1985" dirty="0">
                <a:solidFill>
                  <a:srgbClr val="000000"/>
                </a:solidFill>
                <a:latin typeface="Inter Bold"/>
              </a:rPr>
              <a:t>PELLETS ARE TORREFIED BY THE ATS PLANT</a:t>
            </a:r>
          </a:p>
        </p:txBody>
      </p:sp>
      <p:sp>
        <p:nvSpPr>
          <p:cNvPr id="12" name="TextBox 12"/>
          <p:cNvSpPr txBox="1"/>
          <p:nvPr/>
        </p:nvSpPr>
        <p:spPr>
          <a:xfrm>
            <a:off x="11998834" y="7111141"/>
            <a:ext cx="3127975" cy="329129"/>
          </a:xfrm>
          <a:prstGeom prst="rect">
            <a:avLst/>
          </a:prstGeom>
        </p:spPr>
        <p:txBody>
          <a:bodyPr wrap="square" lIns="0" tIns="0" rIns="0" bIns="0" rtlCol="0" anchor="t">
            <a:spAutoFit/>
          </a:bodyPr>
          <a:lstStyle/>
          <a:p>
            <a:pPr algn="ctr">
              <a:lnSpc>
                <a:spcPts val="2780"/>
              </a:lnSpc>
              <a:spcBef>
                <a:spcPct val="0"/>
              </a:spcBef>
            </a:pPr>
            <a:r>
              <a:rPr lang="en-US" dirty="0">
                <a:solidFill>
                  <a:srgbClr val="000000"/>
                </a:solidFill>
                <a:latin typeface="Inter Bold"/>
              </a:rPr>
              <a:t>BIO-COAL IS CREATED</a:t>
            </a:r>
          </a:p>
        </p:txBody>
      </p:sp>
      <p:sp>
        <p:nvSpPr>
          <p:cNvPr id="14" name="TextBox 13">
            <a:extLst>
              <a:ext uri="{FF2B5EF4-FFF2-40B4-BE49-F238E27FC236}">
                <a16:creationId xmlns:a16="http://schemas.microsoft.com/office/drawing/2014/main" id="{4343DA07-E14A-C86E-C0BA-C220FD85D9C2}"/>
              </a:ext>
            </a:extLst>
          </p:cNvPr>
          <p:cNvSpPr txBox="1"/>
          <p:nvPr/>
        </p:nvSpPr>
        <p:spPr>
          <a:xfrm>
            <a:off x="10878426" y="6164475"/>
            <a:ext cx="3492735" cy="646331"/>
          </a:xfrm>
          <a:prstGeom prst="rect">
            <a:avLst/>
          </a:prstGeom>
          <a:noFill/>
        </p:spPr>
        <p:txBody>
          <a:bodyPr wrap="square" rtlCol="0">
            <a:spAutoFit/>
          </a:bodyPr>
          <a:lstStyle/>
          <a:p>
            <a:pPr algn="ctr"/>
            <a:r>
              <a:rPr lang="en-US" sz="1800" dirty="0">
                <a:solidFill>
                  <a:srgbClr val="000000"/>
                </a:solidFill>
                <a:latin typeface="Inter Bold"/>
              </a:rPr>
              <a:t>REFUSE DERIVED FUEL (RDF) PELLETS ARE CREATED</a:t>
            </a:r>
            <a:endParaRPr lang="en-CA" dirty="0"/>
          </a:p>
        </p:txBody>
      </p:sp>
      <p:sp>
        <p:nvSpPr>
          <p:cNvPr id="16" name="TextBox 12">
            <a:extLst>
              <a:ext uri="{FF2B5EF4-FFF2-40B4-BE49-F238E27FC236}">
                <a16:creationId xmlns:a16="http://schemas.microsoft.com/office/drawing/2014/main" id="{E2035B12-C25A-AAF8-1E42-2CDA7B42EC98}"/>
              </a:ext>
            </a:extLst>
          </p:cNvPr>
          <p:cNvSpPr txBox="1"/>
          <p:nvPr/>
        </p:nvSpPr>
        <p:spPr>
          <a:xfrm>
            <a:off x="11998834" y="8718120"/>
            <a:ext cx="3127975" cy="329129"/>
          </a:xfrm>
          <a:prstGeom prst="rect">
            <a:avLst/>
          </a:prstGeom>
        </p:spPr>
        <p:txBody>
          <a:bodyPr wrap="square" lIns="0" tIns="0" rIns="0" bIns="0" rtlCol="0" anchor="t">
            <a:spAutoFit/>
          </a:bodyPr>
          <a:lstStyle/>
          <a:p>
            <a:pPr algn="ctr">
              <a:lnSpc>
                <a:spcPts val="2780"/>
              </a:lnSpc>
              <a:spcBef>
                <a:spcPct val="0"/>
              </a:spcBef>
            </a:pPr>
            <a:r>
              <a:rPr lang="en-US" dirty="0">
                <a:solidFill>
                  <a:srgbClr val="000000"/>
                </a:solidFill>
                <a:latin typeface="Inter Bold"/>
              </a:rPr>
              <a:t>METHANOL IS CREATED</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graphicFrame>
        <p:nvGraphicFramePr>
          <p:cNvPr id="181" name="Google Shape;181;p25"/>
          <p:cNvGraphicFramePr/>
          <p:nvPr/>
        </p:nvGraphicFramePr>
        <p:xfrm>
          <a:off x="2857499" y="2015155"/>
          <a:ext cx="12307501" cy="7207013"/>
        </p:xfrm>
        <a:graphic>
          <a:graphicData uri="http://schemas.openxmlformats.org/drawingml/2006/table">
            <a:tbl>
              <a:tblPr>
                <a:noFill/>
              </a:tblPr>
              <a:tblGrid>
                <a:gridCol w="4012688">
                  <a:extLst>
                    <a:ext uri="{9D8B030D-6E8A-4147-A177-3AD203B41FA5}">
                      <a16:colId xmlns:a16="http://schemas.microsoft.com/office/drawing/2014/main" val="20000"/>
                    </a:ext>
                  </a:extLst>
                </a:gridCol>
                <a:gridCol w="4091025">
                  <a:extLst>
                    <a:ext uri="{9D8B030D-6E8A-4147-A177-3AD203B41FA5}">
                      <a16:colId xmlns:a16="http://schemas.microsoft.com/office/drawing/2014/main" val="20001"/>
                    </a:ext>
                  </a:extLst>
                </a:gridCol>
                <a:gridCol w="4203788">
                  <a:extLst>
                    <a:ext uri="{9D8B030D-6E8A-4147-A177-3AD203B41FA5}">
                      <a16:colId xmlns:a16="http://schemas.microsoft.com/office/drawing/2014/main" val="20002"/>
                    </a:ext>
                  </a:extLst>
                </a:gridCol>
              </a:tblGrid>
              <a:tr h="1089825">
                <a:tc>
                  <a:txBody>
                    <a:bodyPr/>
                    <a:lstStyle/>
                    <a:p>
                      <a:pPr marL="0" marR="0" lvl="0" indent="0" algn="ctr" rtl="0">
                        <a:lnSpc>
                          <a:spcPct val="115000"/>
                        </a:lnSpc>
                        <a:spcBef>
                          <a:spcPts val="0"/>
                        </a:spcBef>
                        <a:spcAft>
                          <a:spcPts val="0"/>
                        </a:spcAft>
                        <a:buNone/>
                      </a:pPr>
                      <a:r>
                        <a:rPr lang="en-CA" sz="2700" b="1" u="none" strike="noStrike" cap="none">
                          <a:solidFill>
                            <a:schemeClr val="accent4"/>
                          </a:solidFill>
                          <a:latin typeface="Roboto"/>
                          <a:ea typeface="Roboto"/>
                          <a:cs typeface="Roboto"/>
                          <a:sym typeface="Roboto"/>
                        </a:rPr>
                        <a:t>Waste Stream</a:t>
                      </a:r>
                      <a:endParaRPr sz="27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51400"/>
                      </a:srgbClr>
                    </a:solidFill>
                  </a:tcPr>
                </a:tc>
                <a:tc>
                  <a:txBody>
                    <a:bodyPr/>
                    <a:lstStyle/>
                    <a:p>
                      <a:pPr marL="0" marR="0" lvl="0" indent="0" algn="ctr" rtl="0">
                        <a:lnSpc>
                          <a:spcPct val="115000"/>
                        </a:lnSpc>
                        <a:spcBef>
                          <a:spcPts val="0"/>
                        </a:spcBef>
                        <a:spcAft>
                          <a:spcPts val="0"/>
                        </a:spcAft>
                        <a:buNone/>
                      </a:pPr>
                      <a:r>
                        <a:rPr lang="en-CA" sz="2700" b="1" u="none" strike="noStrike" cap="none">
                          <a:solidFill>
                            <a:schemeClr val="accent4"/>
                          </a:solidFill>
                          <a:latin typeface="Roboto"/>
                          <a:ea typeface="Roboto"/>
                          <a:cs typeface="Roboto"/>
                          <a:sym typeface="Roboto"/>
                        </a:rPr>
                        <a:t>Plants Required to Process Waste Stream</a:t>
                      </a:r>
                      <a:endParaRPr sz="27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51400"/>
                      </a:srgbClr>
                    </a:solidFill>
                  </a:tcPr>
                </a:tc>
                <a:tc>
                  <a:txBody>
                    <a:bodyPr/>
                    <a:lstStyle/>
                    <a:p>
                      <a:pPr marL="0" marR="0" lvl="0" indent="0" algn="ctr" rtl="0">
                        <a:lnSpc>
                          <a:spcPct val="115000"/>
                        </a:lnSpc>
                        <a:spcBef>
                          <a:spcPts val="0"/>
                        </a:spcBef>
                        <a:spcAft>
                          <a:spcPts val="0"/>
                        </a:spcAft>
                        <a:buNone/>
                      </a:pPr>
                      <a:r>
                        <a:rPr lang="en-CA" sz="2700" b="1" u="none" strike="noStrike" cap="none">
                          <a:solidFill>
                            <a:schemeClr val="accent4"/>
                          </a:solidFill>
                          <a:latin typeface="Roboto"/>
                          <a:ea typeface="Roboto"/>
                          <a:cs typeface="Roboto"/>
                          <a:sym typeface="Roboto"/>
                        </a:rPr>
                        <a:t>Tonnes of CO2 </a:t>
                      </a:r>
                      <a:endParaRPr sz="2700" b="1">
                        <a:solidFill>
                          <a:schemeClr val="accent4"/>
                        </a:solidFill>
                        <a:latin typeface="Roboto"/>
                        <a:ea typeface="Roboto"/>
                        <a:cs typeface="Roboto"/>
                        <a:sym typeface="Roboto"/>
                      </a:endParaRPr>
                    </a:p>
                    <a:p>
                      <a:pPr marL="0" marR="0" lvl="0" indent="0" algn="ctr" rtl="0">
                        <a:lnSpc>
                          <a:spcPct val="115000"/>
                        </a:lnSpc>
                        <a:spcBef>
                          <a:spcPts val="0"/>
                        </a:spcBef>
                        <a:spcAft>
                          <a:spcPts val="0"/>
                        </a:spcAft>
                        <a:buNone/>
                      </a:pPr>
                      <a:r>
                        <a:rPr lang="en-CA" sz="2700" b="1" u="none" strike="noStrike" cap="none">
                          <a:solidFill>
                            <a:schemeClr val="accent4"/>
                          </a:solidFill>
                          <a:latin typeface="Roboto"/>
                          <a:ea typeface="Roboto"/>
                          <a:cs typeface="Roboto"/>
                          <a:sym typeface="Roboto"/>
                        </a:rPr>
                        <a:t>Potentially Saved *</a:t>
                      </a:r>
                      <a:endParaRPr sz="27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51400"/>
                      </a:srgbClr>
                    </a:solidFill>
                  </a:tcPr>
                </a:tc>
                <a:extLst>
                  <a:ext uri="{0D108BD9-81ED-4DB2-BD59-A6C34878D82A}">
                    <a16:rowId xmlns:a16="http://schemas.microsoft.com/office/drawing/2014/main" val="10000"/>
                  </a:ext>
                </a:extLst>
              </a:tr>
              <a:tr h="783825">
                <a:tc>
                  <a:txBody>
                    <a:bodyPr/>
                    <a:lstStyle/>
                    <a:p>
                      <a:pPr marL="0" marR="0" lvl="0" indent="0" algn="ctr" rtl="0">
                        <a:lnSpc>
                          <a:spcPct val="115000"/>
                        </a:lnSpc>
                        <a:spcBef>
                          <a:spcPts val="0"/>
                        </a:spcBef>
                        <a:spcAft>
                          <a:spcPts val="0"/>
                        </a:spcAft>
                        <a:buNone/>
                      </a:pPr>
                      <a:r>
                        <a:rPr lang="en-CA" sz="1800" b="1" u="none" strike="noStrike" cap="none">
                          <a:solidFill>
                            <a:schemeClr val="accent4"/>
                          </a:solidFill>
                          <a:latin typeface="Roboto"/>
                          <a:ea typeface="Roboto"/>
                          <a:cs typeface="Roboto"/>
                          <a:sym typeface="Roboto"/>
                        </a:rPr>
                        <a:t>Livestock Manure</a:t>
                      </a:r>
                      <a:endParaRPr sz="18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1800" u="none" strike="noStrike" cap="none">
                          <a:solidFill>
                            <a:schemeClr val="accent4"/>
                          </a:solidFill>
                          <a:latin typeface="Roboto"/>
                          <a:ea typeface="Roboto"/>
                          <a:cs typeface="Roboto"/>
                          <a:sym typeface="Roboto"/>
                        </a:rPr>
                        <a:t>644</a:t>
                      </a:r>
                      <a:endParaRPr sz="1800"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CA" sz="1800" i="0" u="none" strike="noStrike" cap="none">
                          <a:solidFill>
                            <a:schemeClr val="accent4"/>
                          </a:solidFill>
                          <a:latin typeface="Roboto"/>
                          <a:ea typeface="Roboto"/>
                          <a:cs typeface="Roboto"/>
                          <a:sym typeface="Roboto"/>
                        </a:rPr>
                        <a:t>6,694,380</a:t>
                      </a:r>
                      <a:endParaRPr sz="180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1"/>
                  </a:ext>
                </a:extLst>
              </a:tr>
              <a:tr h="783825">
                <a:tc>
                  <a:txBody>
                    <a:bodyPr/>
                    <a:lstStyle/>
                    <a:p>
                      <a:pPr marL="0" marR="0" lvl="0" indent="0" algn="ctr" rtl="0">
                        <a:lnSpc>
                          <a:spcPct val="115000"/>
                        </a:lnSpc>
                        <a:spcBef>
                          <a:spcPts val="0"/>
                        </a:spcBef>
                        <a:spcAft>
                          <a:spcPts val="0"/>
                        </a:spcAft>
                        <a:buNone/>
                      </a:pPr>
                      <a:r>
                        <a:rPr lang="en-CA" sz="1800" b="1" u="none" strike="noStrike" cap="none">
                          <a:solidFill>
                            <a:schemeClr val="accent4"/>
                          </a:solidFill>
                          <a:latin typeface="Roboto"/>
                          <a:ea typeface="Roboto"/>
                          <a:cs typeface="Roboto"/>
                          <a:sym typeface="Roboto"/>
                        </a:rPr>
                        <a:t>Municipal Sewage Sludge</a:t>
                      </a:r>
                      <a:endParaRPr sz="18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tc>
                  <a:txBody>
                    <a:bodyPr/>
                    <a:lstStyle/>
                    <a:p>
                      <a:pPr marL="0" marR="0" lvl="0" indent="0" algn="ctr" rtl="0">
                        <a:lnSpc>
                          <a:spcPct val="115000"/>
                        </a:lnSpc>
                        <a:spcBef>
                          <a:spcPts val="0"/>
                        </a:spcBef>
                        <a:spcAft>
                          <a:spcPts val="0"/>
                        </a:spcAft>
                        <a:buNone/>
                      </a:pPr>
                      <a:r>
                        <a:rPr lang="en-CA" sz="1800" u="none" strike="noStrike" cap="none">
                          <a:solidFill>
                            <a:schemeClr val="accent4"/>
                          </a:solidFill>
                          <a:latin typeface="Roboto"/>
                          <a:ea typeface="Roboto"/>
                          <a:cs typeface="Roboto"/>
                          <a:sym typeface="Roboto"/>
                        </a:rPr>
                        <a:t>143</a:t>
                      </a:r>
                      <a:endParaRPr sz="1800"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tc>
                  <a:txBody>
                    <a:bodyPr/>
                    <a:lstStyle/>
                    <a:p>
                      <a:pPr marL="0" marR="0" lvl="0" indent="0" algn="ctr" rtl="0">
                        <a:spcBef>
                          <a:spcPts val="0"/>
                        </a:spcBef>
                        <a:spcAft>
                          <a:spcPts val="0"/>
                        </a:spcAft>
                        <a:buNone/>
                      </a:pPr>
                      <a:r>
                        <a:rPr lang="en-CA" sz="1800" i="0" u="none" strike="noStrike" cap="none">
                          <a:solidFill>
                            <a:schemeClr val="accent4"/>
                          </a:solidFill>
                          <a:latin typeface="Roboto"/>
                          <a:ea typeface="Roboto"/>
                          <a:cs typeface="Roboto"/>
                          <a:sym typeface="Roboto"/>
                        </a:rPr>
                        <a:t>1,486,485</a:t>
                      </a:r>
                      <a:endParaRPr sz="180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extLst>
                  <a:ext uri="{0D108BD9-81ED-4DB2-BD59-A6C34878D82A}">
                    <a16:rowId xmlns:a16="http://schemas.microsoft.com/office/drawing/2014/main" val="10002"/>
                  </a:ext>
                </a:extLst>
              </a:tr>
              <a:tr h="783825">
                <a:tc>
                  <a:txBody>
                    <a:bodyPr/>
                    <a:lstStyle/>
                    <a:p>
                      <a:pPr marL="0" marR="0" lvl="0" indent="0" algn="ctr" rtl="0">
                        <a:lnSpc>
                          <a:spcPct val="115000"/>
                        </a:lnSpc>
                        <a:spcBef>
                          <a:spcPts val="0"/>
                        </a:spcBef>
                        <a:spcAft>
                          <a:spcPts val="0"/>
                        </a:spcAft>
                        <a:buNone/>
                      </a:pPr>
                      <a:r>
                        <a:rPr lang="en-CA" sz="1800" b="1" u="none" strike="noStrike" cap="none">
                          <a:solidFill>
                            <a:schemeClr val="accent4"/>
                          </a:solidFill>
                          <a:latin typeface="Roboto"/>
                          <a:ea typeface="Roboto"/>
                          <a:cs typeface="Roboto"/>
                          <a:sym typeface="Roboto"/>
                        </a:rPr>
                        <a:t>Used Rubber Tires</a:t>
                      </a:r>
                      <a:endParaRPr sz="18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1800" u="none" strike="noStrike" cap="none">
                          <a:solidFill>
                            <a:schemeClr val="accent4"/>
                          </a:solidFill>
                          <a:latin typeface="Roboto"/>
                          <a:ea typeface="Roboto"/>
                          <a:cs typeface="Roboto"/>
                          <a:sym typeface="Roboto"/>
                        </a:rPr>
                        <a:t>23</a:t>
                      </a:r>
                      <a:endParaRPr sz="1800"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CA" sz="1800" i="0" u="none" strike="noStrike" cap="none">
                          <a:solidFill>
                            <a:schemeClr val="accent4"/>
                          </a:solidFill>
                          <a:latin typeface="Roboto"/>
                          <a:ea typeface="Roboto"/>
                          <a:cs typeface="Roboto"/>
                          <a:sym typeface="Roboto"/>
                        </a:rPr>
                        <a:t>358,628</a:t>
                      </a:r>
                      <a:endParaRPr sz="180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3"/>
                  </a:ext>
                </a:extLst>
              </a:tr>
              <a:tr h="783825">
                <a:tc>
                  <a:txBody>
                    <a:bodyPr/>
                    <a:lstStyle/>
                    <a:p>
                      <a:pPr marL="0" marR="0" lvl="0" indent="0" algn="ctr" rtl="0">
                        <a:lnSpc>
                          <a:spcPct val="115000"/>
                        </a:lnSpc>
                        <a:spcBef>
                          <a:spcPts val="0"/>
                        </a:spcBef>
                        <a:spcAft>
                          <a:spcPts val="0"/>
                        </a:spcAft>
                        <a:buNone/>
                      </a:pPr>
                      <a:r>
                        <a:rPr lang="en-CA" sz="1800" b="1" u="none" strike="noStrike" cap="none">
                          <a:solidFill>
                            <a:schemeClr val="accent4"/>
                          </a:solidFill>
                          <a:latin typeface="Roboto"/>
                          <a:ea typeface="Roboto"/>
                          <a:cs typeface="Roboto"/>
                          <a:sym typeface="Roboto"/>
                        </a:rPr>
                        <a:t>Recycled Plastic</a:t>
                      </a:r>
                      <a:endParaRPr sz="18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tc>
                  <a:txBody>
                    <a:bodyPr/>
                    <a:lstStyle/>
                    <a:p>
                      <a:pPr marL="0" marR="0" lvl="0" indent="0" algn="ctr" rtl="0">
                        <a:lnSpc>
                          <a:spcPct val="115000"/>
                        </a:lnSpc>
                        <a:spcBef>
                          <a:spcPts val="0"/>
                        </a:spcBef>
                        <a:spcAft>
                          <a:spcPts val="0"/>
                        </a:spcAft>
                        <a:buNone/>
                      </a:pPr>
                      <a:r>
                        <a:rPr lang="en-CA" sz="1800" u="none" strike="noStrike" cap="none">
                          <a:solidFill>
                            <a:schemeClr val="accent4"/>
                          </a:solidFill>
                          <a:latin typeface="Roboto"/>
                          <a:ea typeface="Roboto"/>
                          <a:cs typeface="Roboto"/>
                          <a:sym typeface="Roboto"/>
                        </a:rPr>
                        <a:t>110</a:t>
                      </a:r>
                      <a:endParaRPr sz="1800"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tc>
                  <a:txBody>
                    <a:bodyPr/>
                    <a:lstStyle/>
                    <a:p>
                      <a:pPr marL="0" marR="0" lvl="0" indent="0" algn="ctr" rtl="0">
                        <a:spcBef>
                          <a:spcPts val="0"/>
                        </a:spcBef>
                        <a:spcAft>
                          <a:spcPts val="0"/>
                        </a:spcAft>
                        <a:buNone/>
                      </a:pPr>
                      <a:r>
                        <a:rPr lang="en-CA" sz="1800" i="0" u="none" strike="noStrike" cap="none">
                          <a:solidFill>
                            <a:schemeClr val="accent4"/>
                          </a:solidFill>
                          <a:latin typeface="Roboto"/>
                          <a:ea typeface="Roboto"/>
                          <a:cs typeface="Roboto"/>
                          <a:sym typeface="Roboto"/>
                        </a:rPr>
                        <a:t>1,588,125</a:t>
                      </a:r>
                      <a:endParaRPr sz="180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extLst>
                  <a:ext uri="{0D108BD9-81ED-4DB2-BD59-A6C34878D82A}">
                    <a16:rowId xmlns:a16="http://schemas.microsoft.com/office/drawing/2014/main" val="10004"/>
                  </a:ext>
                </a:extLst>
              </a:tr>
              <a:tr h="783825">
                <a:tc>
                  <a:txBody>
                    <a:bodyPr/>
                    <a:lstStyle/>
                    <a:p>
                      <a:pPr marL="0" marR="0" lvl="0" indent="0" algn="ctr" rtl="0">
                        <a:lnSpc>
                          <a:spcPct val="115000"/>
                        </a:lnSpc>
                        <a:spcBef>
                          <a:spcPts val="0"/>
                        </a:spcBef>
                        <a:spcAft>
                          <a:spcPts val="0"/>
                        </a:spcAft>
                        <a:buNone/>
                      </a:pPr>
                      <a:r>
                        <a:rPr lang="en-CA" sz="1800" b="1" u="none" strike="noStrike" cap="none">
                          <a:solidFill>
                            <a:schemeClr val="accent4"/>
                          </a:solidFill>
                          <a:latin typeface="Roboto"/>
                          <a:ea typeface="Roboto"/>
                          <a:cs typeface="Roboto"/>
                          <a:sym typeface="Roboto"/>
                        </a:rPr>
                        <a:t>Municipal Solid Waste</a:t>
                      </a:r>
                      <a:endParaRPr sz="18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1800" u="none" strike="noStrike" cap="none">
                          <a:solidFill>
                            <a:schemeClr val="accent4"/>
                          </a:solidFill>
                          <a:latin typeface="Roboto"/>
                          <a:ea typeface="Roboto"/>
                          <a:cs typeface="Roboto"/>
                          <a:sym typeface="Roboto"/>
                        </a:rPr>
                        <a:t>784</a:t>
                      </a:r>
                      <a:endParaRPr sz="1800">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CA" sz="1800" i="0" u="none" strike="noStrike" cap="none">
                          <a:solidFill>
                            <a:schemeClr val="accent4"/>
                          </a:solidFill>
                          <a:latin typeface="Roboto"/>
                          <a:ea typeface="Roboto"/>
                          <a:cs typeface="Roboto"/>
                          <a:sym typeface="Roboto"/>
                        </a:rPr>
                        <a:t>4,980,360</a:t>
                      </a:r>
                      <a:endParaRPr sz="180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5"/>
                  </a:ext>
                </a:extLst>
              </a:tr>
              <a:tr h="783825">
                <a:tc>
                  <a:txBody>
                    <a:bodyPr/>
                    <a:lstStyle/>
                    <a:p>
                      <a:pPr marL="0" marR="0" lvl="0" indent="0" algn="ctr" rtl="0">
                        <a:lnSpc>
                          <a:spcPct val="115000"/>
                        </a:lnSpc>
                        <a:spcBef>
                          <a:spcPts val="0"/>
                        </a:spcBef>
                        <a:spcAft>
                          <a:spcPts val="0"/>
                        </a:spcAft>
                        <a:buNone/>
                      </a:pPr>
                      <a:r>
                        <a:rPr lang="en-CA" sz="1800" b="1" u="none" strike="noStrike" cap="none">
                          <a:solidFill>
                            <a:schemeClr val="accent4"/>
                          </a:solidFill>
                          <a:latin typeface="Roboto"/>
                          <a:ea typeface="Roboto"/>
                          <a:cs typeface="Roboto"/>
                          <a:sym typeface="Roboto"/>
                        </a:rPr>
                        <a:t>Pulp Mills</a:t>
                      </a:r>
                      <a:endParaRPr sz="18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tc>
                  <a:txBody>
                    <a:bodyPr/>
                    <a:lstStyle/>
                    <a:p>
                      <a:pPr marL="0" marR="0" lvl="0" indent="0" algn="ctr" rtl="0">
                        <a:lnSpc>
                          <a:spcPct val="115000"/>
                        </a:lnSpc>
                        <a:spcBef>
                          <a:spcPts val="0"/>
                        </a:spcBef>
                        <a:spcAft>
                          <a:spcPts val="0"/>
                        </a:spcAft>
                        <a:buNone/>
                      </a:pPr>
                      <a:r>
                        <a:rPr lang="en-CA" sz="1800" u="none" strike="noStrike" cap="none">
                          <a:solidFill>
                            <a:schemeClr val="accent4"/>
                          </a:solidFill>
                          <a:latin typeface="Roboto"/>
                          <a:ea typeface="Roboto"/>
                          <a:cs typeface="Roboto"/>
                          <a:sym typeface="Roboto"/>
                        </a:rPr>
                        <a:t>114</a:t>
                      </a:r>
                      <a:endParaRPr sz="1800">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tc>
                  <a:txBody>
                    <a:bodyPr/>
                    <a:lstStyle/>
                    <a:p>
                      <a:pPr marL="0" marR="0" lvl="0" indent="0" algn="ctr" rtl="0">
                        <a:spcBef>
                          <a:spcPts val="0"/>
                        </a:spcBef>
                        <a:spcAft>
                          <a:spcPts val="0"/>
                        </a:spcAft>
                        <a:buNone/>
                      </a:pPr>
                      <a:r>
                        <a:rPr lang="en-CA" sz="1800" i="0" u="none" strike="noStrike" cap="none">
                          <a:solidFill>
                            <a:schemeClr val="accent4"/>
                          </a:solidFill>
                          <a:latin typeface="Roboto"/>
                          <a:ea typeface="Roboto"/>
                          <a:cs typeface="Roboto"/>
                          <a:sym typeface="Roboto"/>
                        </a:rPr>
                        <a:t>1,580,040</a:t>
                      </a:r>
                      <a:endParaRPr sz="180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10060"/>
                      </a:srgbClr>
                    </a:solidFill>
                  </a:tcPr>
                </a:tc>
                <a:extLst>
                  <a:ext uri="{0D108BD9-81ED-4DB2-BD59-A6C34878D82A}">
                    <a16:rowId xmlns:a16="http://schemas.microsoft.com/office/drawing/2014/main" val="10006"/>
                  </a:ext>
                </a:extLst>
              </a:tr>
              <a:tr h="783825">
                <a:tc>
                  <a:txBody>
                    <a:bodyPr/>
                    <a:lstStyle/>
                    <a:p>
                      <a:pPr marL="0" marR="0" lvl="0" indent="0" algn="ctr" rtl="0">
                        <a:lnSpc>
                          <a:spcPct val="115000"/>
                        </a:lnSpc>
                        <a:spcBef>
                          <a:spcPts val="0"/>
                        </a:spcBef>
                        <a:spcAft>
                          <a:spcPts val="0"/>
                        </a:spcAft>
                        <a:buNone/>
                      </a:pPr>
                      <a:r>
                        <a:rPr lang="en-CA" sz="1800" b="1" u="none" strike="noStrike" cap="none">
                          <a:solidFill>
                            <a:schemeClr val="accent4"/>
                          </a:solidFill>
                          <a:latin typeface="Roboto"/>
                          <a:ea typeface="Roboto"/>
                          <a:cs typeface="Roboto"/>
                          <a:sym typeface="Roboto"/>
                        </a:rPr>
                        <a:t>Waste Wood Biomass</a:t>
                      </a:r>
                      <a:endParaRPr sz="18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15000"/>
                        </a:lnSpc>
                        <a:spcBef>
                          <a:spcPts val="0"/>
                        </a:spcBef>
                        <a:spcAft>
                          <a:spcPts val="0"/>
                        </a:spcAft>
                        <a:buNone/>
                      </a:pPr>
                      <a:r>
                        <a:rPr lang="en-CA" sz="1800" u="none" strike="noStrike" cap="none">
                          <a:solidFill>
                            <a:schemeClr val="accent4"/>
                          </a:solidFill>
                          <a:latin typeface="Roboto"/>
                          <a:ea typeface="Roboto"/>
                          <a:cs typeface="Roboto"/>
                          <a:sym typeface="Roboto"/>
                        </a:rPr>
                        <a:t>1,734</a:t>
                      </a:r>
                      <a:endParaRPr sz="1800"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spcBef>
                          <a:spcPts val="0"/>
                        </a:spcBef>
                        <a:spcAft>
                          <a:spcPts val="0"/>
                        </a:spcAft>
                        <a:buNone/>
                      </a:pPr>
                      <a:r>
                        <a:rPr lang="en-CA" sz="1800" i="0" u="none" strike="noStrike" cap="none">
                          <a:solidFill>
                            <a:schemeClr val="accent4"/>
                          </a:solidFill>
                          <a:latin typeface="Roboto"/>
                          <a:ea typeface="Roboto"/>
                          <a:cs typeface="Roboto"/>
                          <a:sym typeface="Roboto"/>
                        </a:rPr>
                        <a:t>24,033,240</a:t>
                      </a:r>
                      <a:endParaRPr sz="180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7"/>
                  </a:ext>
                </a:extLst>
              </a:tr>
              <a:tr h="630413">
                <a:tc>
                  <a:txBody>
                    <a:bodyPr/>
                    <a:lstStyle/>
                    <a:p>
                      <a:pPr marL="0" marR="0" lvl="0" indent="0" algn="ctr" rtl="0">
                        <a:lnSpc>
                          <a:spcPct val="115000"/>
                        </a:lnSpc>
                        <a:spcBef>
                          <a:spcPts val="0"/>
                        </a:spcBef>
                        <a:spcAft>
                          <a:spcPts val="0"/>
                        </a:spcAft>
                        <a:buNone/>
                      </a:pPr>
                      <a:r>
                        <a:rPr lang="en-CA" sz="2100" b="1" u="none" strike="noStrike" cap="none">
                          <a:solidFill>
                            <a:schemeClr val="accent4"/>
                          </a:solidFill>
                          <a:latin typeface="Roboto"/>
                          <a:ea typeface="Roboto"/>
                          <a:cs typeface="Roboto"/>
                          <a:sym typeface="Roboto"/>
                        </a:rPr>
                        <a:t>Total</a:t>
                      </a:r>
                      <a:endParaRPr sz="21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51400"/>
                      </a:srgbClr>
                    </a:solidFill>
                  </a:tcPr>
                </a:tc>
                <a:tc>
                  <a:txBody>
                    <a:bodyPr/>
                    <a:lstStyle/>
                    <a:p>
                      <a:pPr marL="0" marR="0" lvl="0" indent="0" algn="ctr" rtl="0">
                        <a:lnSpc>
                          <a:spcPct val="115000"/>
                        </a:lnSpc>
                        <a:spcBef>
                          <a:spcPts val="0"/>
                        </a:spcBef>
                        <a:spcAft>
                          <a:spcPts val="0"/>
                        </a:spcAft>
                        <a:buNone/>
                      </a:pPr>
                      <a:r>
                        <a:rPr lang="en-CA" sz="2100" b="1" u="none" strike="noStrike" cap="none">
                          <a:solidFill>
                            <a:schemeClr val="accent4"/>
                          </a:solidFill>
                          <a:latin typeface="Roboto"/>
                          <a:ea typeface="Roboto"/>
                          <a:cs typeface="Roboto"/>
                          <a:sym typeface="Roboto"/>
                        </a:rPr>
                        <a:t>3,552</a:t>
                      </a:r>
                      <a:endParaRPr sz="2100" b="1" u="none" strike="noStrike" cap="none">
                        <a:solidFill>
                          <a:schemeClr val="accent4"/>
                        </a:solidFill>
                        <a:latin typeface="Roboto"/>
                        <a:ea typeface="Roboto"/>
                        <a:cs typeface="Roboto"/>
                        <a:sym typeface="Roboto"/>
                      </a:endParaRPr>
                    </a:p>
                  </a:txBody>
                  <a:tcPr marL="102863" marR="102863"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51400"/>
                      </a:srgbClr>
                    </a:solidFill>
                  </a:tcPr>
                </a:tc>
                <a:tc>
                  <a:txBody>
                    <a:bodyPr/>
                    <a:lstStyle/>
                    <a:p>
                      <a:pPr marL="0" marR="0" lvl="0" indent="0" algn="ctr" rtl="0">
                        <a:spcBef>
                          <a:spcPts val="0"/>
                        </a:spcBef>
                        <a:spcAft>
                          <a:spcPts val="0"/>
                        </a:spcAft>
                        <a:buNone/>
                      </a:pPr>
                      <a:r>
                        <a:rPr lang="en-CA" sz="2100" b="1" i="0" u="none" strike="noStrike" cap="none" dirty="0">
                          <a:solidFill>
                            <a:schemeClr val="accent4"/>
                          </a:solidFill>
                          <a:latin typeface="Roboto"/>
                          <a:ea typeface="Roboto"/>
                          <a:cs typeface="Roboto"/>
                          <a:sym typeface="Roboto"/>
                        </a:rPr>
                        <a:t>40,721,258</a:t>
                      </a:r>
                      <a:endParaRPr sz="2700" b="1" dirty="0">
                        <a:solidFill>
                          <a:schemeClr val="accent4"/>
                        </a:solidFill>
                        <a:latin typeface="Roboto"/>
                        <a:ea typeface="Roboto"/>
                        <a:cs typeface="Roboto"/>
                        <a:sym typeface="Roboto"/>
                      </a:endParaRPr>
                    </a:p>
                  </a:txBody>
                  <a:tcPr marL="14288" marR="14288" marT="14288"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92C134">
                        <a:alpha val="51400"/>
                      </a:srgbClr>
                    </a:solidFill>
                  </a:tcPr>
                </a:tc>
                <a:extLst>
                  <a:ext uri="{0D108BD9-81ED-4DB2-BD59-A6C34878D82A}">
                    <a16:rowId xmlns:a16="http://schemas.microsoft.com/office/drawing/2014/main" val="10008"/>
                  </a:ext>
                </a:extLst>
              </a:tr>
            </a:tbl>
          </a:graphicData>
        </a:graphic>
      </p:graphicFrame>
      <p:sp>
        <p:nvSpPr>
          <p:cNvPr id="182" name="Google Shape;182;p25"/>
          <p:cNvSpPr txBox="1"/>
          <p:nvPr/>
        </p:nvSpPr>
        <p:spPr>
          <a:xfrm>
            <a:off x="2628900" y="9688949"/>
            <a:ext cx="12118050" cy="369271"/>
          </a:xfrm>
          <a:prstGeom prst="rect">
            <a:avLst/>
          </a:prstGeom>
          <a:noFill/>
          <a:ln>
            <a:noFill/>
          </a:ln>
        </p:spPr>
        <p:txBody>
          <a:bodyPr spcFirstLastPara="1" wrap="square" lIns="137138" tIns="68550" rIns="137138" bIns="68550" anchor="t" anchorCtr="0">
            <a:spAutoFit/>
          </a:bodyPr>
          <a:lstStyle/>
          <a:p>
            <a:r>
              <a:rPr lang="en-CA" sz="1500">
                <a:solidFill>
                  <a:srgbClr val="216298"/>
                </a:solidFill>
                <a:latin typeface="Roboto"/>
                <a:ea typeface="Roboto"/>
                <a:cs typeface="Roboto"/>
                <a:sym typeface="Roboto"/>
              </a:rPr>
              <a:t>* Source: </a:t>
            </a:r>
            <a:r>
              <a:rPr lang="en-CA" sz="1500" u="sng">
                <a:solidFill>
                  <a:srgbClr val="216298"/>
                </a:solidFill>
                <a:latin typeface="Roboto"/>
                <a:ea typeface="Roboto"/>
                <a:cs typeface="Roboto"/>
                <a:sym typeface="Roboto"/>
                <a:hlinkClick r:id="rId3">
                  <a:extLst>
                    <a:ext uri="{A12FA001-AC4F-418D-AE19-62706E023703}">
                      <ahyp:hlinkClr xmlns:ahyp="http://schemas.microsoft.com/office/drawing/2018/hyperlinkcolor" val="tx"/>
                    </a:ext>
                  </a:extLst>
                </a:hlinkClick>
              </a:rPr>
              <a:t>http://www.engineeringtoolbox.com/co2-emission-fuels-d_1085.html</a:t>
            </a:r>
            <a:r>
              <a:rPr lang="en-CA" sz="1500">
                <a:solidFill>
                  <a:srgbClr val="216298"/>
                </a:solidFill>
                <a:latin typeface="Roboto"/>
                <a:ea typeface="Roboto"/>
                <a:cs typeface="Roboto"/>
                <a:sym typeface="Roboto"/>
              </a:rPr>
              <a:t>  |  http://www.ieabioenergy.com</a:t>
            </a:r>
            <a:endParaRPr sz="1500">
              <a:solidFill>
                <a:schemeClr val="dk1"/>
              </a:solidFill>
              <a:latin typeface="Arial Narrow"/>
              <a:ea typeface="Arial Narrow"/>
              <a:cs typeface="Arial Narrow"/>
              <a:sym typeface="Arial Narrow"/>
            </a:endParaRPr>
          </a:p>
        </p:txBody>
      </p:sp>
      <p:sp>
        <p:nvSpPr>
          <p:cNvPr id="183" name="Google Shape;183;p25"/>
          <p:cNvSpPr txBox="1"/>
          <p:nvPr/>
        </p:nvSpPr>
        <p:spPr>
          <a:xfrm>
            <a:off x="2840774" y="741734"/>
            <a:ext cx="12307500" cy="646270"/>
          </a:xfrm>
          <a:prstGeom prst="rect">
            <a:avLst/>
          </a:prstGeom>
          <a:noFill/>
          <a:ln>
            <a:noFill/>
          </a:ln>
        </p:spPr>
        <p:txBody>
          <a:bodyPr spcFirstLastPara="1" wrap="square" lIns="137138" tIns="68550" rIns="137138" bIns="68550" anchor="t" anchorCtr="0">
            <a:spAutoFit/>
          </a:bodyPr>
          <a:lstStyle/>
          <a:p>
            <a:pPr>
              <a:buSzPts val="1100"/>
            </a:pPr>
            <a:r>
              <a:rPr lang="en-CA" sz="3300" b="1" dirty="0">
                <a:solidFill>
                  <a:srgbClr val="216298"/>
                </a:solidFill>
                <a:latin typeface="Roboto"/>
                <a:ea typeface="Roboto"/>
                <a:cs typeface="Roboto"/>
                <a:sym typeface="Roboto"/>
              </a:rPr>
              <a:t>Potential Canadian Market </a:t>
            </a:r>
            <a:endParaRPr sz="3300" b="1" dirty="0">
              <a:solidFill>
                <a:srgbClr val="216298"/>
              </a:solidFill>
              <a:latin typeface="Roboto"/>
              <a:ea typeface="Roboto"/>
              <a:cs typeface="Roboto"/>
              <a:sym typeface="Roboto"/>
            </a:endParaRPr>
          </a:p>
        </p:txBody>
      </p:sp>
      <p:sp>
        <p:nvSpPr>
          <p:cNvPr id="184" name="Google Shape;184;p25"/>
          <p:cNvSpPr txBox="1"/>
          <p:nvPr/>
        </p:nvSpPr>
        <p:spPr>
          <a:xfrm>
            <a:off x="2840774" y="1273634"/>
            <a:ext cx="2740500" cy="512550"/>
          </a:xfrm>
          <a:prstGeom prst="rect">
            <a:avLst/>
          </a:prstGeom>
          <a:noFill/>
          <a:ln>
            <a:noFill/>
          </a:ln>
        </p:spPr>
        <p:txBody>
          <a:bodyPr spcFirstLastPara="1" wrap="square" lIns="137138" tIns="68550" rIns="137138" bIns="68550" anchor="t" anchorCtr="0">
            <a:noAutofit/>
          </a:bodyPr>
          <a:lstStyle/>
          <a:p>
            <a:pPr>
              <a:lnSpc>
                <a:spcPct val="110000"/>
              </a:lnSpc>
              <a:buSzPts val="1100"/>
            </a:pPr>
            <a:r>
              <a:rPr lang="en-CA" sz="2400" b="1">
                <a:solidFill>
                  <a:srgbClr val="92C134"/>
                </a:solidFill>
                <a:latin typeface="Roboto"/>
                <a:ea typeface="Roboto"/>
                <a:cs typeface="Roboto"/>
                <a:sym typeface="Roboto"/>
              </a:rPr>
              <a:t>By Waste Stream</a:t>
            </a:r>
            <a:endParaRPr sz="2400" b="1">
              <a:solidFill>
                <a:srgbClr val="92C134"/>
              </a:solidFill>
              <a:latin typeface="Roboto"/>
              <a:ea typeface="Roboto"/>
              <a:cs typeface="Roboto"/>
              <a:sym typeface="Roboto"/>
            </a:endParaRPr>
          </a:p>
        </p:txBody>
      </p:sp>
      <p:sp>
        <p:nvSpPr>
          <p:cNvPr id="185" name="Google Shape;185;p25"/>
          <p:cNvSpPr/>
          <p:nvPr/>
        </p:nvSpPr>
        <p:spPr>
          <a:xfrm>
            <a:off x="15115271" y="9395396"/>
            <a:ext cx="1751400" cy="1751400"/>
          </a:xfrm>
          <a:prstGeom prst="ellipse">
            <a:avLst/>
          </a:prstGeom>
          <a:solidFill>
            <a:srgbClr val="00A6D6">
              <a:alpha val="4710"/>
            </a:srgbClr>
          </a:solidFill>
          <a:ln>
            <a:noFill/>
          </a:ln>
        </p:spPr>
        <p:txBody>
          <a:bodyPr spcFirstLastPara="1" wrap="square" lIns="137138" tIns="137138" rIns="137138" bIns="137138" anchor="ctr" anchorCtr="0">
            <a:noAutofit/>
          </a:bodyPr>
          <a:lstStyle/>
          <a:p>
            <a:endParaRPr sz="2700"/>
          </a:p>
        </p:txBody>
      </p:sp>
      <p:sp>
        <p:nvSpPr>
          <p:cNvPr id="186" name="Google Shape;186;p25"/>
          <p:cNvSpPr txBox="1">
            <a:spLocks noGrp="1"/>
          </p:cNvSpPr>
          <p:nvPr>
            <p:ph type="sldNum" idx="12"/>
          </p:nvPr>
        </p:nvSpPr>
        <p:spPr>
          <a:xfrm>
            <a:off x="14829075" y="9669222"/>
            <a:ext cx="1059750" cy="547650"/>
          </a:xfrm>
          <a:prstGeom prst="rect">
            <a:avLst/>
          </a:prstGeom>
        </p:spPr>
        <p:txBody>
          <a:bodyPr spcFirstLastPara="1" vert="horz" wrap="square" lIns="137138" tIns="68550" rIns="137138" bIns="68550" rtlCol="0" anchor="ctr" anchorCtr="0">
            <a:noAutofit/>
          </a:bodyPr>
          <a:lstStyle/>
          <a:p>
            <a:fld id="{00000000-1234-1234-1234-123412341234}" type="slidenum">
              <a:rPr lang="en-CA" sz="1500">
                <a:solidFill>
                  <a:schemeClr val="accent4"/>
                </a:solidFill>
                <a:latin typeface="Roboto"/>
                <a:ea typeface="Roboto"/>
                <a:cs typeface="Roboto"/>
                <a:sym typeface="Roboto"/>
              </a:rPr>
              <a:pPr/>
              <a:t>12</a:t>
            </a:fld>
            <a:endParaRPr sz="1500">
              <a:solidFill>
                <a:schemeClr val="accent4"/>
              </a:solidFill>
              <a:latin typeface="Roboto"/>
              <a:ea typeface="Roboto"/>
              <a:cs typeface="Roboto"/>
              <a:sym typeface="Roboto"/>
            </a:endParaRPr>
          </a:p>
        </p:txBody>
      </p:sp>
    </p:spTree>
    <p:extLst>
      <p:ext uri="{BB962C8B-B14F-4D97-AF65-F5344CB8AC3E}">
        <p14:creationId xmlns:p14="http://schemas.microsoft.com/office/powerpoint/2010/main" val="14692785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8592" b="-27407"/>
            </a:stretch>
          </a:blipFill>
        </p:spPr>
        <p:txBody>
          <a:bodyPr/>
          <a:lstStyle/>
          <a:p>
            <a:endParaRPr lang="en-CA"/>
          </a:p>
        </p:txBody>
      </p:sp>
      <p:grpSp>
        <p:nvGrpSpPr>
          <p:cNvPr id="3" name="Group 3"/>
          <p:cNvGrpSpPr/>
          <p:nvPr/>
        </p:nvGrpSpPr>
        <p:grpSpPr>
          <a:xfrm rot="-10800000">
            <a:off x="17756880" y="141184"/>
            <a:ext cx="317717" cy="1226206"/>
            <a:chOff x="0" y="0"/>
            <a:chExt cx="423623" cy="1634941"/>
          </a:xfrm>
        </p:grpSpPr>
        <p:grpSp>
          <p:nvGrpSpPr>
            <p:cNvPr id="4" name="Group 4"/>
            <p:cNvGrpSpPr/>
            <p:nvPr/>
          </p:nvGrpSpPr>
          <p:grpSpPr>
            <a:xfrm rot="-5400000">
              <a:off x="0" y="606673"/>
              <a:ext cx="423623" cy="423623"/>
              <a:chOff x="0" y="0"/>
              <a:chExt cx="6350000" cy="6350000"/>
            </a:xfrm>
          </p:grpSpPr>
          <p:sp>
            <p:nvSpPr>
              <p:cNvPr id="5" name="Freeform 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4C835"/>
              </a:solidFill>
            </p:spPr>
            <p:txBody>
              <a:bodyPr/>
              <a:lstStyle/>
              <a:p>
                <a:endParaRPr lang="en-CA"/>
              </a:p>
            </p:txBody>
          </p:sp>
        </p:grpSp>
        <p:grpSp>
          <p:nvGrpSpPr>
            <p:cNvPr id="6" name="Group 6"/>
            <p:cNvGrpSpPr/>
            <p:nvPr/>
          </p:nvGrpSpPr>
          <p:grpSpPr>
            <a:xfrm rot="-5400000">
              <a:off x="0" y="0"/>
              <a:ext cx="423623" cy="423623"/>
              <a:chOff x="0" y="0"/>
              <a:chExt cx="6350000" cy="6350000"/>
            </a:xfrm>
          </p:grpSpPr>
          <p:sp>
            <p:nvSpPr>
              <p:cNvPr id="7" name="Freeform 7"/>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CA"/>
              </a:p>
            </p:txBody>
          </p:sp>
        </p:grpSp>
        <p:grpSp>
          <p:nvGrpSpPr>
            <p:cNvPr id="8" name="Group 8"/>
            <p:cNvGrpSpPr/>
            <p:nvPr/>
          </p:nvGrpSpPr>
          <p:grpSpPr>
            <a:xfrm rot="-5400000">
              <a:off x="0" y="1211318"/>
              <a:ext cx="423623" cy="423623"/>
              <a:chOff x="0" y="0"/>
              <a:chExt cx="6350000" cy="6350000"/>
            </a:xfrm>
          </p:grpSpPr>
          <p:sp>
            <p:nvSpPr>
              <p:cNvPr id="9" name="Freeform 9"/>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CA"/>
              </a:p>
            </p:txBody>
          </p:sp>
        </p:grpSp>
      </p:grpSp>
      <p:graphicFrame>
        <p:nvGraphicFramePr>
          <p:cNvPr id="10" name="Table 10"/>
          <p:cNvGraphicFramePr>
            <a:graphicFrameLocks noGrp="1"/>
          </p:cNvGraphicFramePr>
          <p:nvPr>
            <p:extLst>
              <p:ext uri="{D42A27DB-BD31-4B8C-83A1-F6EECF244321}">
                <p14:modId xmlns:p14="http://schemas.microsoft.com/office/powerpoint/2010/main" val="2636931670"/>
              </p:ext>
            </p:extLst>
          </p:nvPr>
        </p:nvGraphicFramePr>
        <p:xfrm>
          <a:off x="5265558" y="141184"/>
          <a:ext cx="12396071" cy="10004628"/>
        </p:xfrm>
        <a:graphic>
          <a:graphicData uri="http://schemas.openxmlformats.org/drawingml/2006/table">
            <a:tbl>
              <a:tblPr/>
              <a:tblGrid>
                <a:gridCol w="3665509">
                  <a:extLst>
                    <a:ext uri="{9D8B030D-6E8A-4147-A177-3AD203B41FA5}">
                      <a16:colId xmlns:a16="http://schemas.microsoft.com/office/drawing/2014/main" val="20000"/>
                    </a:ext>
                  </a:extLst>
                </a:gridCol>
                <a:gridCol w="2054379">
                  <a:extLst>
                    <a:ext uri="{9D8B030D-6E8A-4147-A177-3AD203B41FA5}">
                      <a16:colId xmlns:a16="http://schemas.microsoft.com/office/drawing/2014/main" val="20001"/>
                    </a:ext>
                  </a:extLst>
                </a:gridCol>
                <a:gridCol w="2068094">
                  <a:extLst>
                    <a:ext uri="{9D8B030D-6E8A-4147-A177-3AD203B41FA5}">
                      <a16:colId xmlns:a16="http://schemas.microsoft.com/office/drawing/2014/main" val="20002"/>
                    </a:ext>
                  </a:extLst>
                </a:gridCol>
                <a:gridCol w="2174950">
                  <a:extLst>
                    <a:ext uri="{9D8B030D-6E8A-4147-A177-3AD203B41FA5}">
                      <a16:colId xmlns:a16="http://schemas.microsoft.com/office/drawing/2014/main" val="20003"/>
                    </a:ext>
                  </a:extLst>
                </a:gridCol>
                <a:gridCol w="2433139">
                  <a:extLst>
                    <a:ext uri="{9D8B030D-6E8A-4147-A177-3AD203B41FA5}">
                      <a16:colId xmlns:a16="http://schemas.microsoft.com/office/drawing/2014/main" val="20004"/>
                    </a:ext>
                  </a:extLst>
                </a:gridCol>
              </a:tblGrid>
              <a:tr h="716575">
                <a:tc gridSpan="5">
                  <a:txBody>
                    <a:bodyPr/>
                    <a:lstStyle/>
                    <a:p>
                      <a:pPr algn="ctr">
                        <a:lnSpc>
                          <a:spcPts val="1774"/>
                        </a:lnSpc>
                        <a:defRPr/>
                      </a:pPr>
                      <a:r>
                        <a:rPr lang="en-US" sz="2000" dirty="0">
                          <a:solidFill>
                            <a:srgbClr val="001847"/>
                          </a:solidFill>
                          <a:latin typeface="+mn-lt"/>
                        </a:rPr>
                        <a:t>Municipal Solid Waste (MSW) – ATS4000</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solidFill>
                      <a:srgbClr val="B4C835"/>
                    </a:solidFill>
                  </a:tcPr>
                </a:tc>
                <a:tc hMerge="1">
                  <a:txBody>
                    <a:bodyPr/>
                    <a:lstStyle/>
                    <a:p>
                      <a:pPr algn="ctr">
                        <a:lnSpc>
                          <a:spcPts val="1774"/>
                        </a:lnSpc>
                        <a:defRPr/>
                      </a:pPr>
                      <a:r>
                        <a:rPr lang="en-US" sz="1740">
                          <a:solidFill>
                            <a:srgbClr val="001847"/>
                          </a:solidFill>
                          <a:latin typeface="Inter Bold"/>
                        </a:rPr>
                        <a:t>Municipal Solid Waste (MSW) - AATS5000</a:t>
                      </a:r>
                      <a:endParaRPr lang="en-US" sz="1100"/>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solidFill>
                      <a:srgbClr val="B4C835"/>
                    </a:solidFill>
                  </a:tcPr>
                </a:tc>
                <a:tc hMerge="1">
                  <a:txBody>
                    <a:bodyPr/>
                    <a:lstStyle/>
                    <a:p>
                      <a:pPr algn="ctr">
                        <a:lnSpc>
                          <a:spcPts val="1774"/>
                        </a:lnSpc>
                        <a:defRPr/>
                      </a:pPr>
                      <a:r>
                        <a:rPr lang="en-US" sz="1740">
                          <a:solidFill>
                            <a:srgbClr val="001847"/>
                          </a:solidFill>
                          <a:latin typeface="Inter Bold"/>
                        </a:rPr>
                        <a:t>Municipal Solid Waste (MSW) - AATS5000</a:t>
                      </a:r>
                      <a:endParaRPr lang="en-US" sz="1100"/>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solidFill>
                      <a:srgbClr val="B4C835"/>
                    </a:solidFill>
                  </a:tcPr>
                </a:tc>
                <a:tc hMerge="1">
                  <a:txBody>
                    <a:bodyPr/>
                    <a:lstStyle/>
                    <a:p>
                      <a:pPr algn="ctr">
                        <a:lnSpc>
                          <a:spcPts val="1774"/>
                        </a:lnSpc>
                        <a:defRPr/>
                      </a:pPr>
                      <a:r>
                        <a:rPr lang="en-US" sz="1740">
                          <a:solidFill>
                            <a:srgbClr val="001847"/>
                          </a:solidFill>
                          <a:latin typeface="Inter Bold"/>
                        </a:rPr>
                        <a:t>Municipal Solid Waste (MSW) - AATS5000</a:t>
                      </a:r>
                      <a:endParaRPr lang="en-US" sz="1100"/>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solidFill>
                      <a:srgbClr val="B4C835"/>
                    </a:solidFill>
                  </a:tcPr>
                </a:tc>
                <a:tc hMerge="1">
                  <a:txBody>
                    <a:bodyPr/>
                    <a:lstStyle/>
                    <a:p>
                      <a:pPr algn="ctr">
                        <a:lnSpc>
                          <a:spcPts val="1774"/>
                        </a:lnSpc>
                        <a:defRPr/>
                      </a:pPr>
                      <a:r>
                        <a:rPr lang="en-US" sz="1740">
                          <a:solidFill>
                            <a:srgbClr val="001847"/>
                          </a:solidFill>
                          <a:latin typeface="Inter Bold"/>
                        </a:rPr>
                        <a:t>Municipal Solid Waste (MSW) - AATS5000</a:t>
                      </a:r>
                      <a:endParaRPr lang="en-US" sz="1100"/>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solidFill>
                      <a:srgbClr val="B4C835"/>
                    </a:solidFill>
                  </a:tcPr>
                </a:tc>
                <a:extLst>
                  <a:ext uri="{0D108BD9-81ED-4DB2-BD59-A6C34878D82A}">
                    <a16:rowId xmlns:a16="http://schemas.microsoft.com/office/drawing/2014/main" val="10000"/>
                  </a:ext>
                </a:extLst>
              </a:tr>
              <a:tr h="923518">
                <a:tc>
                  <a:txBody>
                    <a:bodyPr/>
                    <a:lstStyle/>
                    <a:p>
                      <a:pPr algn="ctr">
                        <a:lnSpc>
                          <a:spcPts val="1774"/>
                        </a:lnSpc>
                        <a:defRPr/>
                      </a:pPr>
                      <a:r>
                        <a:rPr lang="en-US" sz="2000">
                          <a:solidFill>
                            <a:srgbClr val="001847"/>
                          </a:solidFill>
                          <a:latin typeface="+mn-lt"/>
                        </a:rPr>
                        <a:t>Manufactured Product</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 of Output</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Tonnes of Annual Output</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a:solidFill>
                            <a:srgbClr val="001847"/>
                          </a:solidFill>
                          <a:latin typeface="+mn-lt"/>
                        </a:rPr>
                        <a:t>Price  Per Tonne</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a:solidFill>
                            <a:srgbClr val="001847"/>
                          </a:solidFill>
                          <a:latin typeface="+mn-lt"/>
                        </a:rPr>
                        <a:t>Revenue</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01"/>
                  </a:ext>
                </a:extLst>
              </a:tr>
              <a:tr h="716575">
                <a:tc>
                  <a:txBody>
                    <a:bodyPr/>
                    <a:lstStyle/>
                    <a:p>
                      <a:pPr algn="ctr">
                        <a:lnSpc>
                          <a:spcPts val="1774"/>
                        </a:lnSpc>
                        <a:defRPr/>
                      </a:pPr>
                      <a:r>
                        <a:rPr lang="en-US" sz="2000">
                          <a:solidFill>
                            <a:srgbClr val="001847"/>
                          </a:solidFill>
                          <a:latin typeface="+mn-lt"/>
                        </a:rPr>
                        <a:t>Bio Oil</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8%</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4,356</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a:solidFill>
                            <a:srgbClr val="001847"/>
                          </a:solidFill>
                          <a:latin typeface="+mn-lt"/>
                        </a:rPr>
                        <a:t>$400</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a:solidFill>
                            <a:srgbClr val="001847"/>
                          </a:solidFill>
                          <a:latin typeface="+mn-lt"/>
                        </a:rPr>
                        <a:t>$3,801,600</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02"/>
                  </a:ext>
                </a:extLst>
              </a:tr>
              <a:tr h="716575">
                <a:tc>
                  <a:txBody>
                    <a:bodyPr/>
                    <a:lstStyle/>
                    <a:p>
                      <a:pPr algn="ctr">
                        <a:lnSpc>
                          <a:spcPts val="1774"/>
                        </a:lnSpc>
                        <a:defRPr/>
                      </a:pPr>
                      <a:r>
                        <a:rPr lang="en-US" sz="2000" dirty="0">
                          <a:solidFill>
                            <a:srgbClr val="001847"/>
                          </a:solidFill>
                          <a:latin typeface="+mn-lt"/>
                        </a:rPr>
                        <a:t>Bio-Coal</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70%</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38,115</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$1,500</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a:solidFill>
                            <a:srgbClr val="001847"/>
                          </a:solidFill>
                          <a:latin typeface="+mn-lt"/>
                        </a:rPr>
                        <a:t>$12,117,600</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03"/>
                  </a:ext>
                </a:extLst>
              </a:tr>
              <a:tr h="716575">
                <a:tc>
                  <a:txBody>
                    <a:bodyPr/>
                    <a:lstStyle/>
                    <a:p>
                      <a:pPr algn="ctr">
                        <a:lnSpc>
                          <a:spcPts val="1774"/>
                        </a:lnSpc>
                        <a:defRPr/>
                      </a:pPr>
                      <a:r>
                        <a:rPr lang="en-US" sz="2000" dirty="0">
                          <a:latin typeface="+mn-lt"/>
                        </a:rPr>
                        <a:t>Methanol</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14%</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7,732</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$365</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$2,822,144</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810833817"/>
                  </a:ext>
                </a:extLst>
              </a:tr>
              <a:tr h="716575">
                <a:tc>
                  <a:txBody>
                    <a:bodyPr/>
                    <a:lstStyle/>
                    <a:p>
                      <a:pPr algn="ctr">
                        <a:lnSpc>
                          <a:spcPts val="1774"/>
                        </a:lnSpc>
                        <a:defRPr/>
                      </a:pPr>
                      <a:r>
                        <a:rPr lang="en-US" sz="2000" dirty="0">
                          <a:latin typeface="+mn-lt"/>
                        </a:rPr>
                        <a:t>Other gasses</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8%</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latin typeface="+mn-lt"/>
                        </a:rPr>
                        <a:t>-</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686992077"/>
                  </a:ext>
                </a:extLst>
              </a:tr>
              <a:tr h="716575">
                <a:tc>
                  <a:txBody>
                    <a:bodyPr/>
                    <a:lstStyle/>
                    <a:p>
                      <a:pPr algn="ctr">
                        <a:lnSpc>
                          <a:spcPts val="1774"/>
                        </a:lnSpc>
                        <a:defRPr/>
                      </a:pPr>
                      <a:r>
                        <a:rPr lang="en-US" sz="2000">
                          <a:solidFill>
                            <a:srgbClr val="001847"/>
                          </a:solidFill>
                          <a:latin typeface="+mn-lt"/>
                        </a:rPr>
                        <a:t>Tipping Fee</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a:solidFill>
                            <a:srgbClr val="001847"/>
                          </a:solidFill>
                          <a:latin typeface="+mn-lt"/>
                        </a:rPr>
                        <a:t>$100</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$2,376,000</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06"/>
                  </a:ext>
                </a:extLst>
              </a:tr>
              <a:tr h="716575">
                <a:tc>
                  <a:txBody>
                    <a:bodyPr/>
                    <a:lstStyle/>
                    <a:p>
                      <a:pPr algn="ctr">
                        <a:lnSpc>
                          <a:spcPts val="1774"/>
                        </a:lnSpc>
                        <a:defRPr/>
                      </a:pPr>
                      <a:r>
                        <a:rPr lang="en-US" sz="2000">
                          <a:solidFill>
                            <a:srgbClr val="001847"/>
                          </a:solidFill>
                          <a:latin typeface="+mn-lt"/>
                        </a:rPr>
                        <a:t>Total Revenue</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$48,124,544</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07"/>
                  </a:ext>
                </a:extLst>
              </a:tr>
              <a:tr h="716575">
                <a:tc>
                  <a:txBody>
                    <a:bodyPr/>
                    <a:lstStyle/>
                    <a:p>
                      <a:pPr algn="ctr">
                        <a:lnSpc>
                          <a:spcPts val="1774"/>
                        </a:lnSpc>
                        <a:defRPr/>
                      </a:pPr>
                      <a:r>
                        <a:rPr lang="en-US" sz="2000">
                          <a:solidFill>
                            <a:srgbClr val="001847"/>
                          </a:solidFill>
                          <a:latin typeface="+mn-lt"/>
                        </a:rPr>
                        <a:t>Approx. Operational Expenses</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a:solidFill>
                            <a:srgbClr val="001847"/>
                          </a:solidFill>
                          <a:latin typeface="+mn-lt"/>
                        </a:rPr>
                        <a:t>$9,743,252</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08"/>
                  </a:ext>
                </a:extLst>
              </a:tr>
              <a:tr h="716575">
                <a:tc>
                  <a:txBody>
                    <a:bodyPr/>
                    <a:lstStyle/>
                    <a:p>
                      <a:pPr algn="ctr">
                        <a:lnSpc>
                          <a:spcPts val="1774"/>
                        </a:lnSpc>
                        <a:defRPr/>
                      </a:pPr>
                      <a:r>
                        <a:rPr lang="en-US" sz="2000">
                          <a:solidFill>
                            <a:srgbClr val="001847"/>
                          </a:solidFill>
                          <a:latin typeface="+mn-lt"/>
                        </a:rPr>
                        <a:t>Royalty</a:t>
                      </a: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$2,406,227</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09"/>
                  </a:ext>
                </a:extLst>
              </a:tr>
              <a:tr h="716575">
                <a:tc>
                  <a:txBody>
                    <a:bodyPr/>
                    <a:lstStyle/>
                    <a:p>
                      <a:pPr algn="ctr">
                        <a:lnSpc>
                          <a:spcPts val="1774"/>
                        </a:lnSpc>
                        <a:defRPr/>
                      </a:pPr>
                      <a:r>
                        <a:rPr lang="en-US" sz="2000" dirty="0">
                          <a:solidFill>
                            <a:srgbClr val="001847"/>
                          </a:solidFill>
                          <a:latin typeface="+mn-lt"/>
                        </a:rPr>
                        <a:t>Operating Income</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endParaRPr lang="en-US" sz="200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a:txBody>
                    <a:bodyPr/>
                    <a:lstStyle/>
                    <a:p>
                      <a:pPr algn="ctr">
                        <a:lnSpc>
                          <a:spcPts val="1774"/>
                        </a:lnSpc>
                        <a:defRPr/>
                      </a:pPr>
                      <a:r>
                        <a:rPr lang="en-US" sz="2000" dirty="0">
                          <a:solidFill>
                            <a:srgbClr val="001847"/>
                          </a:solidFill>
                          <a:latin typeface="+mn-lt"/>
                        </a:rPr>
                        <a:t>$35,975,064</a:t>
                      </a:r>
                      <a:endParaRPr lang="en-US" sz="2000" dirty="0">
                        <a:latin typeface="+mn-lt"/>
                      </a:endParaRP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10"/>
                  </a:ext>
                </a:extLst>
              </a:tr>
              <a:tr h="1915360">
                <a:tc gridSpan="5">
                  <a:txBody>
                    <a:bodyPr/>
                    <a:lstStyle/>
                    <a:p>
                      <a:pPr algn="l">
                        <a:lnSpc>
                          <a:spcPts val="1774"/>
                        </a:lnSpc>
                        <a:defRPr/>
                      </a:pPr>
                      <a:r>
                        <a:rPr lang="en-US" sz="2000" dirty="0">
                          <a:solidFill>
                            <a:srgbClr val="001847"/>
                          </a:solidFill>
                          <a:latin typeface="+mn-lt"/>
                        </a:rPr>
                        <a:t>Notes:</a:t>
                      </a:r>
                      <a:endParaRPr lang="en-US" sz="2000" dirty="0">
                        <a:latin typeface="+mn-lt"/>
                      </a:endParaRPr>
                    </a:p>
                    <a:p>
                      <a:pPr>
                        <a:lnSpc>
                          <a:spcPts val="1774"/>
                        </a:lnSpc>
                      </a:pPr>
                      <a:r>
                        <a:rPr lang="en-US" sz="2000" dirty="0">
                          <a:solidFill>
                            <a:srgbClr val="001847"/>
                          </a:solidFill>
                          <a:latin typeface="+mn-lt"/>
                        </a:rPr>
                        <a:t>•Based on 165 Tonnes Per Day for 330 Operating Days Per Year</a:t>
                      </a:r>
                    </a:p>
                    <a:p>
                      <a:pPr>
                        <a:lnSpc>
                          <a:spcPts val="1774"/>
                        </a:lnSpc>
                      </a:pPr>
                      <a:r>
                        <a:rPr lang="en-US" sz="2000" dirty="0">
                          <a:solidFill>
                            <a:srgbClr val="001847"/>
                          </a:solidFill>
                          <a:latin typeface="+mn-lt"/>
                        </a:rPr>
                        <a:t>•All figures are shown in US Dollars</a:t>
                      </a:r>
                    </a:p>
                    <a:p>
                      <a:pPr>
                        <a:lnSpc>
                          <a:spcPts val="1774"/>
                        </a:lnSpc>
                      </a:pPr>
                      <a:r>
                        <a:rPr lang="en-US" sz="2000" dirty="0">
                          <a:solidFill>
                            <a:srgbClr val="001847"/>
                          </a:solidFill>
                          <a:latin typeface="+mn-lt"/>
                        </a:rPr>
                        <a:t>•Chart assumes a Canadian market</a:t>
                      </a:r>
                    </a:p>
                    <a:p>
                      <a:pPr>
                        <a:lnSpc>
                          <a:spcPts val="1774"/>
                        </a:lnSpc>
                      </a:pPr>
                      <a:r>
                        <a:rPr lang="en-US" sz="2000" dirty="0">
                          <a:solidFill>
                            <a:srgbClr val="001847"/>
                          </a:solidFill>
                          <a:latin typeface="+mn-lt"/>
                        </a:rPr>
                        <a:t>•The Methane is expected to have a local market, this proforma will be adjusted as the market is researched</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hMerge="1">
                  <a:txBody>
                    <a:bodyPr/>
                    <a:lstStyle/>
                    <a:p>
                      <a:pPr algn="l">
                        <a:lnSpc>
                          <a:spcPts val="1774"/>
                        </a:lnSpc>
                        <a:defRPr/>
                      </a:pPr>
                      <a:r>
                        <a:rPr lang="en-US" sz="1740">
                          <a:solidFill>
                            <a:srgbClr val="001847"/>
                          </a:solidFill>
                          <a:latin typeface="Inter"/>
                        </a:rPr>
                        <a:t>Notes:</a:t>
                      </a:r>
                      <a:endParaRPr lang="en-US" sz="1100"/>
                    </a:p>
                    <a:p>
                      <a:pPr>
                        <a:lnSpc>
                          <a:spcPts val="1774"/>
                        </a:lnSpc>
                      </a:pPr>
                      <a:r>
                        <a:rPr lang="en-US" sz="1740">
                          <a:solidFill>
                            <a:srgbClr val="001847"/>
                          </a:solidFill>
                          <a:latin typeface="Inter"/>
                        </a:rPr>
                        <a:t>•Based on 72 Tonnes Per Day for 330 Operating Days Per Year</a:t>
                      </a:r>
                    </a:p>
                    <a:p>
                      <a:pPr>
                        <a:lnSpc>
                          <a:spcPts val="1774"/>
                        </a:lnSpc>
                      </a:pPr>
                      <a:r>
                        <a:rPr lang="en-US" sz="1740">
                          <a:solidFill>
                            <a:srgbClr val="001847"/>
                          </a:solidFill>
                          <a:latin typeface="Inter"/>
                        </a:rPr>
                        <a:t>•All figures are shown in Canadian Dollars</a:t>
                      </a:r>
                    </a:p>
                    <a:p>
                      <a:pPr>
                        <a:lnSpc>
                          <a:spcPts val="1774"/>
                        </a:lnSpc>
                      </a:pPr>
                      <a:r>
                        <a:rPr lang="en-US" sz="1740">
                          <a:solidFill>
                            <a:srgbClr val="001847"/>
                          </a:solidFill>
                          <a:latin typeface="Inter"/>
                        </a:rPr>
                        <a:t>•Chart assumes a Canadian setting</a:t>
                      </a:r>
                    </a:p>
                    <a:p>
                      <a:pPr>
                        <a:lnSpc>
                          <a:spcPts val="1774"/>
                        </a:lnSpc>
                      </a:pPr>
                      <a:r>
                        <a:rPr lang="en-US" sz="1740">
                          <a:solidFill>
                            <a:srgbClr val="001847"/>
                          </a:solidFill>
                          <a:latin typeface="Inter"/>
                        </a:rPr>
                        <a:t>•Additional by-products may be produced that would both generate power and heat for the plant, and potentially produce additional revenue. </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hMerge="1">
                  <a:txBody>
                    <a:bodyPr/>
                    <a:lstStyle/>
                    <a:p>
                      <a:pPr algn="l">
                        <a:lnSpc>
                          <a:spcPts val="1774"/>
                        </a:lnSpc>
                        <a:defRPr/>
                      </a:pPr>
                      <a:r>
                        <a:rPr lang="en-US" sz="1740">
                          <a:solidFill>
                            <a:srgbClr val="001847"/>
                          </a:solidFill>
                          <a:latin typeface="Inter"/>
                        </a:rPr>
                        <a:t>Notes:</a:t>
                      </a:r>
                      <a:endParaRPr lang="en-US" sz="1100"/>
                    </a:p>
                    <a:p>
                      <a:pPr>
                        <a:lnSpc>
                          <a:spcPts val="1774"/>
                        </a:lnSpc>
                      </a:pPr>
                      <a:r>
                        <a:rPr lang="en-US" sz="1740">
                          <a:solidFill>
                            <a:srgbClr val="001847"/>
                          </a:solidFill>
                          <a:latin typeface="Inter"/>
                        </a:rPr>
                        <a:t>•Based on 72 Tonnes Per Day for 330 Operating Days Per Year</a:t>
                      </a:r>
                    </a:p>
                    <a:p>
                      <a:pPr>
                        <a:lnSpc>
                          <a:spcPts val="1774"/>
                        </a:lnSpc>
                      </a:pPr>
                      <a:r>
                        <a:rPr lang="en-US" sz="1740">
                          <a:solidFill>
                            <a:srgbClr val="001847"/>
                          </a:solidFill>
                          <a:latin typeface="Inter"/>
                        </a:rPr>
                        <a:t>•All figures are shown in Canadian Dollars</a:t>
                      </a:r>
                    </a:p>
                    <a:p>
                      <a:pPr>
                        <a:lnSpc>
                          <a:spcPts val="1774"/>
                        </a:lnSpc>
                      </a:pPr>
                      <a:r>
                        <a:rPr lang="en-US" sz="1740">
                          <a:solidFill>
                            <a:srgbClr val="001847"/>
                          </a:solidFill>
                          <a:latin typeface="Inter"/>
                        </a:rPr>
                        <a:t>•Chart assumes a Canadian setting</a:t>
                      </a:r>
                    </a:p>
                    <a:p>
                      <a:pPr>
                        <a:lnSpc>
                          <a:spcPts val="1774"/>
                        </a:lnSpc>
                      </a:pPr>
                      <a:r>
                        <a:rPr lang="en-US" sz="1740">
                          <a:solidFill>
                            <a:srgbClr val="001847"/>
                          </a:solidFill>
                          <a:latin typeface="Inter"/>
                        </a:rPr>
                        <a:t>•Additional by-products may be produced that would both generate power and heat for the plant, and potentially produce additional revenue. </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hMerge="1">
                  <a:txBody>
                    <a:bodyPr/>
                    <a:lstStyle/>
                    <a:p>
                      <a:pPr algn="l">
                        <a:lnSpc>
                          <a:spcPts val="1774"/>
                        </a:lnSpc>
                        <a:defRPr/>
                      </a:pPr>
                      <a:r>
                        <a:rPr lang="en-US" sz="1740">
                          <a:solidFill>
                            <a:srgbClr val="001847"/>
                          </a:solidFill>
                          <a:latin typeface="Inter"/>
                        </a:rPr>
                        <a:t>Notes:</a:t>
                      </a:r>
                      <a:endParaRPr lang="en-US" sz="1100"/>
                    </a:p>
                    <a:p>
                      <a:pPr>
                        <a:lnSpc>
                          <a:spcPts val="1774"/>
                        </a:lnSpc>
                      </a:pPr>
                      <a:r>
                        <a:rPr lang="en-US" sz="1740">
                          <a:solidFill>
                            <a:srgbClr val="001847"/>
                          </a:solidFill>
                          <a:latin typeface="Inter"/>
                        </a:rPr>
                        <a:t>•Based on 72 Tonnes Per Day for 330 Operating Days Per Year</a:t>
                      </a:r>
                    </a:p>
                    <a:p>
                      <a:pPr>
                        <a:lnSpc>
                          <a:spcPts val="1774"/>
                        </a:lnSpc>
                      </a:pPr>
                      <a:r>
                        <a:rPr lang="en-US" sz="1740">
                          <a:solidFill>
                            <a:srgbClr val="001847"/>
                          </a:solidFill>
                          <a:latin typeface="Inter"/>
                        </a:rPr>
                        <a:t>•All figures are shown in Canadian Dollars</a:t>
                      </a:r>
                    </a:p>
                    <a:p>
                      <a:pPr>
                        <a:lnSpc>
                          <a:spcPts val="1774"/>
                        </a:lnSpc>
                      </a:pPr>
                      <a:r>
                        <a:rPr lang="en-US" sz="1740">
                          <a:solidFill>
                            <a:srgbClr val="001847"/>
                          </a:solidFill>
                          <a:latin typeface="Inter"/>
                        </a:rPr>
                        <a:t>•Chart assumes a Canadian setting</a:t>
                      </a:r>
                    </a:p>
                    <a:p>
                      <a:pPr>
                        <a:lnSpc>
                          <a:spcPts val="1774"/>
                        </a:lnSpc>
                      </a:pPr>
                      <a:r>
                        <a:rPr lang="en-US" sz="1740">
                          <a:solidFill>
                            <a:srgbClr val="001847"/>
                          </a:solidFill>
                          <a:latin typeface="Inter"/>
                        </a:rPr>
                        <a:t>•Additional by-products may be produced that would both generate power and heat for the plant, and potentially produce additional revenue. </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tc hMerge="1">
                  <a:txBody>
                    <a:bodyPr/>
                    <a:lstStyle/>
                    <a:p>
                      <a:pPr algn="l">
                        <a:lnSpc>
                          <a:spcPts val="1774"/>
                        </a:lnSpc>
                        <a:defRPr/>
                      </a:pPr>
                      <a:r>
                        <a:rPr lang="en-US" sz="1740">
                          <a:solidFill>
                            <a:srgbClr val="001847"/>
                          </a:solidFill>
                          <a:latin typeface="Inter"/>
                        </a:rPr>
                        <a:t>Notes:</a:t>
                      </a:r>
                      <a:endParaRPr lang="en-US" sz="1100"/>
                    </a:p>
                    <a:p>
                      <a:pPr>
                        <a:lnSpc>
                          <a:spcPts val="1774"/>
                        </a:lnSpc>
                      </a:pPr>
                      <a:r>
                        <a:rPr lang="en-US" sz="1740">
                          <a:solidFill>
                            <a:srgbClr val="001847"/>
                          </a:solidFill>
                          <a:latin typeface="Inter"/>
                        </a:rPr>
                        <a:t>•Based on 72 Tonnes Per Day for 330 Operating Days Per Year</a:t>
                      </a:r>
                    </a:p>
                    <a:p>
                      <a:pPr>
                        <a:lnSpc>
                          <a:spcPts val="1774"/>
                        </a:lnSpc>
                      </a:pPr>
                      <a:r>
                        <a:rPr lang="en-US" sz="1740">
                          <a:solidFill>
                            <a:srgbClr val="001847"/>
                          </a:solidFill>
                          <a:latin typeface="Inter"/>
                        </a:rPr>
                        <a:t>•All figures are shown in Canadian Dollars</a:t>
                      </a:r>
                    </a:p>
                    <a:p>
                      <a:pPr>
                        <a:lnSpc>
                          <a:spcPts val="1774"/>
                        </a:lnSpc>
                      </a:pPr>
                      <a:r>
                        <a:rPr lang="en-US" sz="1740">
                          <a:solidFill>
                            <a:srgbClr val="001847"/>
                          </a:solidFill>
                          <a:latin typeface="Inter"/>
                        </a:rPr>
                        <a:t>•Chart assumes a Canadian setting</a:t>
                      </a:r>
                    </a:p>
                    <a:p>
                      <a:pPr>
                        <a:lnSpc>
                          <a:spcPts val="1774"/>
                        </a:lnSpc>
                      </a:pPr>
                      <a:r>
                        <a:rPr lang="en-US" sz="1740">
                          <a:solidFill>
                            <a:srgbClr val="001847"/>
                          </a:solidFill>
                          <a:latin typeface="Inter"/>
                        </a:rPr>
                        <a:t>•Additional by-products may be produced that would both generate power and heat for the plant, and potentially produce additional revenue. </a:t>
                      </a:r>
                    </a:p>
                  </a:txBody>
                  <a:tcPr marL="153606" marR="153606" marT="153606" marB="153606" anchor="ctr">
                    <a:lnL w="30721" cap="flat" cmpd="sng" algn="ctr">
                      <a:solidFill>
                        <a:srgbClr val="B4C835"/>
                      </a:solidFill>
                      <a:prstDash val="solid"/>
                      <a:round/>
                      <a:headEnd type="none" w="med" len="med"/>
                      <a:tailEnd type="none" w="med" len="med"/>
                    </a:lnL>
                    <a:lnR w="30721" cap="flat" cmpd="sng" algn="ctr">
                      <a:solidFill>
                        <a:srgbClr val="B4C835"/>
                      </a:solidFill>
                      <a:prstDash val="solid"/>
                      <a:round/>
                      <a:headEnd type="none" w="med" len="med"/>
                      <a:tailEnd type="none" w="med" len="med"/>
                    </a:lnR>
                    <a:lnT w="30721" cap="flat" cmpd="sng" algn="ctr">
                      <a:solidFill>
                        <a:srgbClr val="B4C835"/>
                      </a:solidFill>
                      <a:prstDash val="solid"/>
                      <a:round/>
                      <a:headEnd type="none" w="med" len="med"/>
                      <a:tailEnd type="none" w="med" len="med"/>
                    </a:lnT>
                    <a:lnB w="30721" cap="flat" cmpd="sng" algn="ctr">
                      <a:solidFill>
                        <a:srgbClr val="B4C835"/>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grpSp>
        <p:nvGrpSpPr>
          <p:cNvPr id="11" name="Group 11"/>
          <p:cNvGrpSpPr/>
          <p:nvPr/>
        </p:nvGrpSpPr>
        <p:grpSpPr>
          <a:xfrm>
            <a:off x="-285349" y="2391411"/>
            <a:ext cx="5451631" cy="5083342"/>
            <a:chOff x="0" y="0"/>
            <a:chExt cx="1988770" cy="1854417"/>
          </a:xfrm>
        </p:grpSpPr>
        <p:sp>
          <p:nvSpPr>
            <p:cNvPr id="12" name="Freeform 12"/>
            <p:cNvSpPr/>
            <p:nvPr/>
          </p:nvSpPr>
          <p:spPr>
            <a:xfrm>
              <a:off x="0" y="0"/>
              <a:ext cx="1988770" cy="1854417"/>
            </a:xfrm>
            <a:custGeom>
              <a:avLst/>
              <a:gdLst/>
              <a:ahLst/>
              <a:cxnLst/>
              <a:rect l="l" t="t" r="r" b="b"/>
              <a:pathLst>
                <a:path w="1988770" h="1854417">
                  <a:moveTo>
                    <a:pt x="0" y="0"/>
                  </a:moveTo>
                  <a:lnTo>
                    <a:pt x="1988770" y="0"/>
                  </a:lnTo>
                  <a:lnTo>
                    <a:pt x="1988770" y="1854417"/>
                  </a:lnTo>
                  <a:lnTo>
                    <a:pt x="0" y="1854417"/>
                  </a:lnTo>
                  <a:close/>
                </a:path>
              </a:pathLst>
            </a:custGeom>
            <a:solidFill>
              <a:srgbClr val="1D3055"/>
            </a:solidFill>
          </p:spPr>
          <p:txBody>
            <a:bodyPr/>
            <a:lstStyle/>
            <a:p>
              <a:endParaRPr lang="en-CA"/>
            </a:p>
          </p:txBody>
        </p:sp>
      </p:grpSp>
      <p:sp>
        <p:nvSpPr>
          <p:cNvPr id="13" name="TextBox 13"/>
          <p:cNvSpPr txBox="1"/>
          <p:nvPr/>
        </p:nvSpPr>
        <p:spPr>
          <a:xfrm>
            <a:off x="161788" y="339546"/>
            <a:ext cx="5004495" cy="2112369"/>
          </a:xfrm>
          <a:prstGeom prst="rect">
            <a:avLst/>
          </a:prstGeom>
        </p:spPr>
        <p:txBody>
          <a:bodyPr lIns="0" tIns="0" rIns="0" bIns="0" rtlCol="0" anchor="t">
            <a:spAutoFit/>
          </a:bodyPr>
          <a:lstStyle/>
          <a:p>
            <a:pPr algn="just">
              <a:lnSpc>
                <a:spcPts val="8520"/>
              </a:lnSpc>
              <a:spcBef>
                <a:spcPct val="0"/>
              </a:spcBef>
            </a:pPr>
            <a:r>
              <a:rPr lang="en-US" sz="6085" dirty="0">
                <a:solidFill>
                  <a:srgbClr val="1D3055"/>
                </a:solidFill>
                <a:latin typeface="Antonio Bold Bold"/>
              </a:rPr>
              <a:t>PROFIT POTENTIAL </a:t>
            </a:r>
          </a:p>
          <a:p>
            <a:pPr algn="just">
              <a:lnSpc>
                <a:spcPts val="8520"/>
              </a:lnSpc>
              <a:spcBef>
                <a:spcPct val="0"/>
              </a:spcBef>
            </a:pPr>
            <a:r>
              <a:rPr lang="en-US" sz="6085" dirty="0">
                <a:solidFill>
                  <a:srgbClr val="1D3055"/>
                </a:solidFill>
                <a:latin typeface="Antonio Bold Bold"/>
              </a:rPr>
              <a:t>FOR ATS5000 </a:t>
            </a:r>
          </a:p>
        </p:txBody>
      </p:sp>
      <p:sp>
        <p:nvSpPr>
          <p:cNvPr id="16" name="TextBox 16"/>
          <p:cNvSpPr txBox="1"/>
          <p:nvPr/>
        </p:nvSpPr>
        <p:spPr>
          <a:xfrm>
            <a:off x="161788" y="2593286"/>
            <a:ext cx="3480643" cy="2076809"/>
          </a:xfrm>
          <a:prstGeom prst="rect">
            <a:avLst/>
          </a:prstGeom>
        </p:spPr>
        <p:txBody>
          <a:bodyPr lIns="0" tIns="0" rIns="0" bIns="0" rtlCol="0" anchor="t">
            <a:spAutoFit/>
          </a:bodyPr>
          <a:lstStyle/>
          <a:p>
            <a:pPr>
              <a:lnSpc>
                <a:spcPts val="8380"/>
              </a:lnSpc>
              <a:spcBef>
                <a:spcPct val="0"/>
              </a:spcBef>
            </a:pPr>
            <a:r>
              <a:rPr lang="en-US" sz="5985">
                <a:solidFill>
                  <a:srgbClr val="F6FBFE"/>
                </a:solidFill>
                <a:latin typeface="Antonio Bold Bold"/>
              </a:rPr>
              <a:t>MUNICIPAL </a:t>
            </a:r>
          </a:p>
          <a:p>
            <a:pPr>
              <a:lnSpc>
                <a:spcPts val="8380"/>
              </a:lnSpc>
              <a:spcBef>
                <a:spcPct val="0"/>
              </a:spcBef>
            </a:pPr>
            <a:r>
              <a:rPr lang="en-US" sz="5985">
                <a:solidFill>
                  <a:srgbClr val="F6FBFE"/>
                </a:solidFill>
                <a:latin typeface="Antonio Bold Bold"/>
              </a:rPr>
              <a:t>SOLID WASTE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0"/>
          <p:cNvSpPr txBox="1"/>
          <p:nvPr/>
        </p:nvSpPr>
        <p:spPr>
          <a:xfrm>
            <a:off x="15390125" y="195999"/>
            <a:ext cx="530678" cy="392355"/>
          </a:xfrm>
          <a:prstGeom prst="rect">
            <a:avLst/>
          </a:prstGeom>
          <a:noFill/>
          <a:ln>
            <a:noFill/>
          </a:ln>
        </p:spPr>
        <p:txBody>
          <a:bodyPr spcFirstLastPara="1" wrap="square" lIns="137138" tIns="68550" rIns="137138" bIns="68550" anchor="t" anchorCtr="0">
            <a:spAutoFit/>
          </a:bodyPr>
          <a:lstStyle/>
          <a:p>
            <a:fld id="{00000000-1234-1234-1234-123412341234}" type="slidenum">
              <a:rPr lang="en-CA" sz="1650">
                <a:solidFill>
                  <a:schemeClr val="lt1"/>
                </a:solidFill>
                <a:latin typeface="Calibri"/>
                <a:ea typeface="Calibri"/>
                <a:cs typeface="Calibri"/>
                <a:sym typeface="Calibri"/>
              </a:rPr>
              <a:pPr/>
              <a:t>14</a:t>
            </a:fld>
            <a:endParaRPr sz="1650">
              <a:solidFill>
                <a:schemeClr val="lt1"/>
              </a:solidFill>
              <a:latin typeface="Calibri"/>
              <a:ea typeface="Calibri"/>
              <a:cs typeface="Calibri"/>
              <a:sym typeface="Calibri"/>
            </a:endParaRPr>
          </a:p>
        </p:txBody>
      </p:sp>
      <p:sp>
        <p:nvSpPr>
          <p:cNvPr id="230" name="Google Shape;230;p30"/>
          <p:cNvSpPr txBox="1"/>
          <p:nvPr/>
        </p:nvSpPr>
        <p:spPr>
          <a:xfrm>
            <a:off x="2840690" y="4553513"/>
            <a:ext cx="4055871" cy="5624941"/>
          </a:xfrm>
          <a:prstGeom prst="rect">
            <a:avLst/>
          </a:prstGeom>
          <a:noFill/>
          <a:ln>
            <a:noFill/>
          </a:ln>
        </p:spPr>
        <p:txBody>
          <a:bodyPr spcFirstLastPara="1" wrap="square" lIns="137138" tIns="68550" rIns="137138" bIns="68550" anchor="t" anchorCtr="0">
            <a:spAutoFit/>
          </a:bodyPr>
          <a:lstStyle/>
          <a:p>
            <a:pPr>
              <a:lnSpc>
                <a:spcPct val="110000"/>
              </a:lnSpc>
              <a:buSzPts val="1100"/>
            </a:pPr>
            <a:r>
              <a:rPr lang="en-CA" sz="2700" b="1" dirty="0">
                <a:solidFill>
                  <a:schemeClr val="accent4"/>
                </a:solidFill>
                <a:latin typeface="Roboto"/>
                <a:ea typeface="Roboto"/>
                <a:cs typeface="Roboto"/>
                <a:sym typeface="Roboto"/>
              </a:rPr>
              <a:t>Kevin Hull</a:t>
            </a:r>
            <a:br>
              <a:rPr lang="en-CA" sz="2700" b="1" dirty="0">
                <a:solidFill>
                  <a:schemeClr val="accent4"/>
                </a:solidFill>
                <a:latin typeface="Roboto"/>
                <a:ea typeface="Roboto"/>
                <a:cs typeface="Roboto"/>
                <a:sym typeface="Roboto"/>
              </a:rPr>
            </a:br>
            <a:r>
              <a:rPr lang="en-CA" sz="2700" b="1" dirty="0">
                <a:solidFill>
                  <a:srgbClr val="92C134"/>
                </a:solidFill>
                <a:latin typeface="Roboto"/>
                <a:ea typeface="Roboto"/>
                <a:cs typeface="Roboto"/>
                <a:sym typeface="Roboto"/>
              </a:rPr>
              <a:t>BBA, CEO, Director</a:t>
            </a:r>
          </a:p>
          <a:p>
            <a:pPr>
              <a:lnSpc>
                <a:spcPct val="115000"/>
              </a:lnSpc>
              <a:spcBef>
                <a:spcPts val="1500"/>
              </a:spcBef>
            </a:pPr>
            <a:r>
              <a:rPr lang="en-CA" sz="1650" dirty="0">
                <a:solidFill>
                  <a:schemeClr val="accent3"/>
                </a:solidFill>
                <a:latin typeface="Roboto"/>
                <a:ea typeface="Roboto"/>
                <a:cs typeface="Roboto"/>
                <a:sym typeface="Roboto"/>
              </a:rPr>
              <a:t>Kevin, founder of Emergent Waste Solutions, brings extensive experience in mining, environmental technologies, sales roles in IT and marketing expertise. Before founding EWS, he was active in capital markets.  He was instrumental in securing $20 MM USD from a state-owned Chinese enterprise into a Canadian junior resource company on the TSXV. Previously he consulted  companies and developed marketing strategies and content. Along with his extensive sales training, Kevin holds a degree in Business Administration.</a:t>
            </a:r>
            <a:endParaRPr lang="en-CA" sz="1650" dirty="0">
              <a:solidFill>
                <a:schemeClr val="dk1"/>
              </a:solidFill>
              <a:latin typeface="Roboto"/>
              <a:ea typeface="Roboto"/>
              <a:cs typeface="Roboto"/>
              <a:sym typeface="Roboto"/>
            </a:endParaRPr>
          </a:p>
        </p:txBody>
      </p:sp>
      <p:sp>
        <p:nvSpPr>
          <p:cNvPr id="231" name="Google Shape;231;p30"/>
          <p:cNvSpPr txBox="1"/>
          <p:nvPr/>
        </p:nvSpPr>
        <p:spPr>
          <a:xfrm>
            <a:off x="2857500" y="571500"/>
            <a:ext cx="12307500" cy="646270"/>
          </a:xfrm>
          <a:prstGeom prst="rect">
            <a:avLst/>
          </a:prstGeom>
          <a:noFill/>
          <a:ln>
            <a:noFill/>
          </a:ln>
        </p:spPr>
        <p:txBody>
          <a:bodyPr spcFirstLastPara="1" wrap="square" lIns="137138" tIns="68550" rIns="137138" bIns="68550" anchor="t" anchorCtr="0">
            <a:spAutoFit/>
          </a:bodyPr>
          <a:lstStyle/>
          <a:p>
            <a:pPr>
              <a:buSzPts val="1100"/>
            </a:pPr>
            <a:r>
              <a:rPr lang="en-CA" sz="3300" b="1" dirty="0">
                <a:solidFill>
                  <a:srgbClr val="216298"/>
                </a:solidFill>
                <a:latin typeface="Roboto"/>
                <a:ea typeface="Roboto"/>
                <a:cs typeface="Roboto"/>
                <a:sym typeface="Roboto"/>
              </a:rPr>
              <a:t>Management Team</a:t>
            </a:r>
            <a:endParaRPr sz="3300" b="1" dirty="0">
              <a:solidFill>
                <a:srgbClr val="216298"/>
              </a:solidFill>
              <a:latin typeface="Roboto"/>
              <a:ea typeface="Roboto"/>
              <a:cs typeface="Roboto"/>
              <a:sym typeface="Roboto"/>
            </a:endParaRPr>
          </a:p>
        </p:txBody>
      </p:sp>
      <p:sp>
        <p:nvSpPr>
          <p:cNvPr id="237" name="Google Shape;237;p30"/>
          <p:cNvSpPr/>
          <p:nvPr/>
        </p:nvSpPr>
        <p:spPr>
          <a:xfrm>
            <a:off x="15115271" y="9395396"/>
            <a:ext cx="1751400" cy="1751400"/>
          </a:xfrm>
          <a:prstGeom prst="ellipse">
            <a:avLst/>
          </a:prstGeom>
          <a:solidFill>
            <a:srgbClr val="00A6D6">
              <a:alpha val="4710"/>
            </a:srgbClr>
          </a:solidFill>
          <a:ln>
            <a:noFill/>
          </a:ln>
        </p:spPr>
        <p:txBody>
          <a:bodyPr spcFirstLastPara="1" wrap="square" lIns="137138" tIns="137138" rIns="137138" bIns="137138" anchor="ctr" anchorCtr="0">
            <a:noAutofit/>
          </a:bodyPr>
          <a:lstStyle/>
          <a:p>
            <a:endParaRPr sz="2700"/>
          </a:p>
        </p:txBody>
      </p:sp>
      <p:sp>
        <p:nvSpPr>
          <p:cNvPr id="238" name="Google Shape;238;p30"/>
          <p:cNvSpPr txBox="1">
            <a:spLocks noGrp="1"/>
          </p:cNvSpPr>
          <p:nvPr>
            <p:ph type="sldNum" idx="12"/>
          </p:nvPr>
        </p:nvSpPr>
        <p:spPr>
          <a:xfrm>
            <a:off x="14829075" y="9669222"/>
            <a:ext cx="1059750" cy="547650"/>
          </a:xfrm>
          <a:prstGeom prst="rect">
            <a:avLst/>
          </a:prstGeom>
        </p:spPr>
        <p:txBody>
          <a:bodyPr spcFirstLastPara="1" vert="horz" wrap="square" lIns="137138" tIns="68550" rIns="137138" bIns="68550" rtlCol="0" anchor="ctr" anchorCtr="0">
            <a:noAutofit/>
          </a:bodyPr>
          <a:lstStyle/>
          <a:p>
            <a:fld id="{00000000-1234-1234-1234-123412341234}" type="slidenum">
              <a:rPr lang="en-CA" sz="1500">
                <a:solidFill>
                  <a:schemeClr val="accent4"/>
                </a:solidFill>
                <a:latin typeface="Roboto"/>
                <a:ea typeface="Roboto"/>
                <a:cs typeface="Roboto"/>
                <a:sym typeface="Roboto"/>
              </a:rPr>
              <a:pPr/>
              <a:t>14</a:t>
            </a:fld>
            <a:endParaRPr sz="1500">
              <a:solidFill>
                <a:schemeClr val="accent4"/>
              </a:solidFill>
              <a:latin typeface="Roboto"/>
              <a:ea typeface="Roboto"/>
              <a:cs typeface="Roboto"/>
              <a:sym typeface="Roboto"/>
            </a:endParaRPr>
          </a:p>
        </p:txBody>
      </p:sp>
      <p:sp>
        <p:nvSpPr>
          <p:cNvPr id="10" name="Google Shape;230;p30">
            <a:extLst>
              <a:ext uri="{FF2B5EF4-FFF2-40B4-BE49-F238E27FC236}">
                <a16:creationId xmlns:a16="http://schemas.microsoft.com/office/drawing/2014/main" id="{7E83CE7E-A7AC-D002-F95C-766116BB1AAD}"/>
              </a:ext>
            </a:extLst>
          </p:cNvPr>
          <p:cNvSpPr txBox="1"/>
          <p:nvPr/>
        </p:nvSpPr>
        <p:spPr>
          <a:xfrm>
            <a:off x="7115519" y="4553513"/>
            <a:ext cx="4055871" cy="4065283"/>
          </a:xfrm>
          <a:prstGeom prst="rect">
            <a:avLst/>
          </a:prstGeom>
          <a:noFill/>
          <a:ln>
            <a:noFill/>
          </a:ln>
        </p:spPr>
        <p:txBody>
          <a:bodyPr spcFirstLastPara="1" wrap="square" lIns="137138" tIns="68550" rIns="137138" bIns="68550" anchor="t" anchorCtr="0">
            <a:spAutoFit/>
          </a:bodyPr>
          <a:lstStyle/>
          <a:p>
            <a:pPr>
              <a:lnSpc>
                <a:spcPct val="110000"/>
              </a:lnSpc>
              <a:buSzPts val="1100"/>
            </a:pPr>
            <a:r>
              <a:rPr lang="en-CA" sz="2700" b="1" dirty="0">
                <a:solidFill>
                  <a:schemeClr val="accent4"/>
                </a:solidFill>
                <a:latin typeface="Roboto"/>
                <a:ea typeface="Roboto"/>
                <a:cs typeface="Roboto"/>
                <a:sym typeface="Roboto"/>
              </a:rPr>
              <a:t>Brian </a:t>
            </a:r>
            <a:r>
              <a:rPr lang="en-CA" sz="2700" b="1" dirty="0" err="1">
                <a:solidFill>
                  <a:schemeClr val="accent4"/>
                </a:solidFill>
                <a:latin typeface="Roboto"/>
                <a:ea typeface="Roboto"/>
                <a:cs typeface="Roboto"/>
                <a:sym typeface="Roboto"/>
              </a:rPr>
              <a:t>Gusko</a:t>
            </a:r>
            <a:r>
              <a:rPr lang="en-CA" sz="2700" b="1" dirty="0">
                <a:solidFill>
                  <a:schemeClr val="accent4"/>
                </a:solidFill>
                <a:latin typeface="Roboto"/>
                <a:ea typeface="Roboto"/>
                <a:cs typeface="Roboto"/>
                <a:sym typeface="Roboto"/>
              </a:rPr>
              <a:t> </a:t>
            </a:r>
            <a:br>
              <a:rPr lang="en-CA" sz="2700" b="1" dirty="0">
                <a:solidFill>
                  <a:schemeClr val="accent4"/>
                </a:solidFill>
                <a:latin typeface="Roboto"/>
                <a:ea typeface="Roboto"/>
                <a:cs typeface="Roboto"/>
                <a:sym typeface="Roboto"/>
              </a:rPr>
            </a:br>
            <a:r>
              <a:rPr lang="en-CA" sz="2700" b="1" dirty="0">
                <a:solidFill>
                  <a:srgbClr val="92C134"/>
                </a:solidFill>
                <a:latin typeface="Roboto"/>
                <a:ea typeface="Roboto"/>
                <a:cs typeface="Roboto"/>
                <a:sym typeface="Roboto"/>
              </a:rPr>
              <a:t>Director, VP Finance</a:t>
            </a:r>
            <a:endParaRPr lang="en-CA" sz="2700" dirty="0">
              <a:solidFill>
                <a:schemeClr val="accent3"/>
              </a:solidFill>
              <a:latin typeface="Roboto"/>
              <a:ea typeface="Roboto"/>
              <a:cs typeface="Roboto"/>
              <a:sym typeface="Roboto"/>
            </a:endParaRPr>
          </a:p>
          <a:p>
            <a:pPr>
              <a:lnSpc>
                <a:spcPct val="115000"/>
              </a:lnSpc>
              <a:spcBef>
                <a:spcPts val="1500"/>
              </a:spcBef>
            </a:pPr>
            <a:r>
              <a:rPr lang="en-CA" sz="1650" dirty="0">
                <a:solidFill>
                  <a:schemeClr val="accent3"/>
                </a:solidFill>
                <a:latin typeface="Roboto"/>
                <a:ea typeface="Roboto"/>
                <a:cs typeface="Roboto"/>
                <a:sym typeface="Roboto"/>
              </a:rPr>
              <a:t>With over 15 years of experience in capital markets, Brian has helped raise over $50 MM for various firms.  He has served on the Board of at least 10 public companies and served as CEO and CFO for several public companies.</a:t>
            </a:r>
          </a:p>
          <a:p>
            <a:pPr>
              <a:lnSpc>
                <a:spcPct val="115000"/>
              </a:lnSpc>
              <a:spcBef>
                <a:spcPts val="1500"/>
              </a:spcBef>
            </a:pPr>
            <a:r>
              <a:rPr lang="en-CA" sz="1650" dirty="0">
                <a:solidFill>
                  <a:schemeClr val="accent3"/>
                </a:solidFill>
                <a:latin typeface="Roboto"/>
                <a:ea typeface="Roboto"/>
                <a:cs typeface="Roboto"/>
                <a:sym typeface="Roboto"/>
              </a:rPr>
              <a:t>The last company he took public became Biome Grow Inc, which upon listing was valued at over $200 MM</a:t>
            </a:r>
          </a:p>
        </p:txBody>
      </p:sp>
      <p:pic>
        <p:nvPicPr>
          <p:cNvPr id="11" name="Google Shape;232;p30">
            <a:extLst>
              <a:ext uri="{FF2B5EF4-FFF2-40B4-BE49-F238E27FC236}">
                <a16:creationId xmlns:a16="http://schemas.microsoft.com/office/drawing/2014/main" id="{25D874AD-8176-FD5C-C7CE-71F583A6568E}"/>
              </a:ext>
            </a:extLst>
          </p:cNvPr>
          <p:cNvPicPr preferRelativeResize="0"/>
          <p:nvPr/>
        </p:nvPicPr>
        <p:blipFill>
          <a:blip r:embed="rId3"/>
          <a:srcRect t="436" b="436"/>
          <a:stretch/>
        </p:blipFill>
        <p:spPr>
          <a:xfrm>
            <a:off x="11540171" y="1795463"/>
            <a:ext cx="2596088" cy="2557763"/>
          </a:xfrm>
          <a:prstGeom prst="rect">
            <a:avLst/>
          </a:prstGeom>
          <a:noFill/>
          <a:ln>
            <a:noFill/>
          </a:ln>
        </p:spPr>
      </p:pic>
      <p:sp>
        <p:nvSpPr>
          <p:cNvPr id="12" name="Google Shape;230;p30">
            <a:extLst>
              <a:ext uri="{FF2B5EF4-FFF2-40B4-BE49-F238E27FC236}">
                <a16:creationId xmlns:a16="http://schemas.microsoft.com/office/drawing/2014/main" id="{5B2567BE-2D00-B47D-24FD-25A2038F9936}"/>
              </a:ext>
            </a:extLst>
          </p:cNvPr>
          <p:cNvSpPr txBox="1"/>
          <p:nvPr/>
        </p:nvSpPr>
        <p:spPr>
          <a:xfrm>
            <a:off x="11390348" y="4553513"/>
            <a:ext cx="4055871" cy="4456929"/>
          </a:xfrm>
          <a:prstGeom prst="rect">
            <a:avLst/>
          </a:prstGeom>
          <a:noFill/>
          <a:ln>
            <a:noFill/>
          </a:ln>
        </p:spPr>
        <p:txBody>
          <a:bodyPr spcFirstLastPara="1" wrap="square" lIns="137138" tIns="68550" rIns="137138" bIns="68550" anchor="t" anchorCtr="0">
            <a:spAutoFit/>
          </a:bodyPr>
          <a:lstStyle/>
          <a:p>
            <a:pPr>
              <a:lnSpc>
                <a:spcPct val="110000"/>
              </a:lnSpc>
              <a:buSzPts val="1100"/>
            </a:pPr>
            <a:r>
              <a:rPr lang="en-CA" sz="2700" b="1" dirty="0">
                <a:solidFill>
                  <a:schemeClr val="accent4"/>
                </a:solidFill>
                <a:latin typeface="Roboto"/>
                <a:ea typeface="Roboto"/>
                <a:cs typeface="Roboto"/>
                <a:sym typeface="Roboto"/>
              </a:rPr>
              <a:t>Dan Becher</a:t>
            </a:r>
            <a:br>
              <a:rPr lang="en-CA" sz="2700" b="1" dirty="0">
                <a:solidFill>
                  <a:schemeClr val="accent4"/>
                </a:solidFill>
                <a:latin typeface="Roboto"/>
                <a:ea typeface="Roboto"/>
                <a:cs typeface="Roboto"/>
                <a:sym typeface="Roboto"/>
              </a:rPr>
            </a:br>
            <a:r>
              <a:rPr lang="en-CA" sz="2700" b="1" dirty="0">
                <a:solidFill>
                  <a:srgbClr val="92C134"/>
                </a:solidFill>
                <a:latin typeface="Roboto"/>
                <a:ea typeface="Roboto"/>
                <a:cs typeface="Roboto"/>
                <a:sym typeface="Roboto"/>
              </a:rPr>
              <a:t>Director</a:t>
            </a:r>
            <a:endParaRPr lang="en-CA" sz="2700" dirty="0">
              <a:solidFill>
                <a:schemeClr val="accent3"/>
              </a:solidFill>
              <a:latin typeface="Roboto"/>
              <a:ea typeface="Roboto"/>
              <a:cs typeface="Roboto"/>
              <a:sym typeface="Roboto"/>
            </a:endParaRPr>
          </a:p>
          <a:p>
            <a:pPr>
              <a:lnSpc>
                <a:spcPct val="115000"/>
              </a:lnSpc>
              <a:spcBef>
                <a:spcPts val="1500"/>
              </a:spcBef>
            </a:pPr>
            <a:r>
              <a:rPr lang="en-CA" sz="1650" dirty="0">
                <a:solidFill>
                  <a:schemeClr val="accent3"/>
                </a:solidFill>
                <a:latin typeface="Roboto"/>
                <a:ea typeface="Roboto"/>
                <a:cs typeface="Roboto"/>
                <a:sym typeface="Roboto"/>
              </a:rPr>
              <a:t>Dan graduated with a diploma in Instrumentation &amp; control systems from British Columbia Institute of Technology. He has worked in industrial chemical plants for 37 years in varied capacities of engineering design &amp; maintenance of both process control &amp; electrical systems. His experience brings practical value to EWS in plant operations, maintenance &amp; design enhancements. </a:t>
            </a:r>
            <a:endParaRPr lang="en-CA" sz="1650" dirty="0">
              <a:solidFill>
                <a:schemeClr val="dk1"/>
              </a:solidFill>
              <a:latin typeface="Roboto"/>
              <a:ea typeface="Roboto"/>
              <a:cs typeface="Roboto"/>
              <a:sym typeface="Roboto"/>
            </a:endParaRPr>
          </a:p>
        </p:txBody>
      </p:sp>
      <p:pic>
        <p:nvPicPr>
          <p:cNvPr id="2" name="Google Shape;247;p31">
            <a:extLst>
              <a:ext uri="{FF2B5EF4-FFF2-40B4-BE49-F238E27FC236}">
                <a16:creationId xmlns:a16="http://schemas.microsoft.com/office/drawing/2014/main" id="{4DA36F21-7C6C-7564-5B3C-64F9D73DF610}"/>
              </a:ext>
            </a:extLst>
          </p:cNvPr>
          <p:cNvPicPr preferRelativeResize="0"/>
          <p:nvPr/>
        </p:nvPicPr>
        <p:blipFill rotWithShape="1">
          <a:blip r:embed="rId4">
            <a:alphaModFix/>
          </a:blip>
          <a:srcRect l="23637" t="22606" r="24045"/>
          <a:stretch/>
        </p:blipFill>
        <p:spPr>
          <a:xfrm>
            <a:off x="2956367" y="1795463"/>
            <a:ext cx="2596086" cy="2557764"/>
          </a:xfrm>
          <a:prstGeom prst="rect">
            <a:avLst/>
          </a:prstGeom>
          <a:noFill/>
          <a:ln>
            <a:noFill/>
          </a:ln>
        </p:spPr>
      </p:pic>
      <p:pic>
        <p:nvPicPr>
          <p:cNvPr id="3" name="Google Shape;278;p33">
            <a:extLst>
              <a:ext uri="{FF2B5EF4-FFF2-40B4-BE49-F238E27FC236}">
                <a16:creationId xmlns:a16="http://schemas.microsoft.com/office/drawing/2014/main" id="{75B4FF50-4066-D2DB-CF40-6ED50C64CCEB}"/>
              </a:ext>
            </a:extLst>
          </p:cNvPr>
          <p:cNvPicPr preferRelativeResize="0"/>
          <p:nvPr/>
        </p:nvPicPr>
        <p:blipFill rotWithShape="1">
          <a:blip r:embed="rId5">
            <a:alphaModFix/>
          </a:blip>
          <a:srcRect l="8103" t="8977" r="8095" b="36742"/>
          <a:stretch/>
        </p:blipFill>
        <p:spPr>
          <a:xfrm>
            <a:off x="7248267" y="1795463"/>
            <a:ext cx="2596086" cy="2557761"/>
          </a:xfrm>
          <a:prstGeom prst="rect">
            <a:avLst/>
          </a:prstGeom>
          <a:noFill/>
          <a:ln>
            <a:noFill/>
          </a:ln>
        </p:spPr>
      </p:pic>
    </p:spTree>
    <p:extLst>
      <p:ext uri="{BB962C8B-B14F-4D97-AF65-F5344CB8AC3E}">
        <p14:creationId xmlns:p14="http://schemas.microsoft.com/office/powerpoint/2010/main" val="9341605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3" name="TextBox 3"/>
          <p:cNvSpPr txBox="1"/>
          <p:nvPr/>
        </p:nvSpPr>
        <p:spPr>
          <a:xfrm>
            <a:off x="486386" y="232361"/>
            <a:ext cx="16230600" cy="329129"/>
          </a:xfrm>
          <a:prstGeom prst="rect">
            <a:avLst/>
          </a:prstGeom>
        </p:spPr>
        <p:txBody>
          <a:bodyPr lIns="0" tIns="0" rIns="0" bIns="0" rtlCol="0" anchor="t">
            <a:spAutoFit/>
          </a:bodyPr>
          <a:lstStyle/>
          <a:p>
            <a:pPr algn="ctr">
              <a:lnSpc>
                <a:spcPts val="2780"/>
              </a:lnSpc>
              <a:spcBef>
                <a:spcPct val="0"/>
              </a:spcBef>
            </a:pPr>
            <a:r>
              <a:rPr lang="en-US" sz="1985" dirty="0">
                <a:solidFill>
                  <a:srgbClr val="000000"/>
                </a:solidFill>
                <a:latin typeface="Inter Bold"/>
              </a:rPr>
              <a:t> </a:t>
            </a:r>
          </a:p>
        </p:txBody>
      </p:sp>
      <p:sp>
        <p:nvSpPr>
          <p:cNvPr id="4" name="TextBox 3">
            <a:extLst>
              <a:ext uri="{FF2B5EF4-FFF2-40B4-BE49-F238E27FC236}">
                <a16:creationId xmlns:a16="http://schemas.microsoft.com/office/drawing/2014/main" id="{63E22122-842C-10A4-A655-63124B836A63}"/>
              </a:ext>
            </a:extLst>
          </p:cNvPr>
          <p:cNvSpPr txBox="1"/>
          <p:nvPr/>
        </p:nvSpPr>
        <p:spPr>
          <a:xfrm>
            <a:off x="3048000" y="589597"/>
            <a:ext cx="12014829" cy="5037276"/>
          </a:xfrm>
          <a:prstGeom prst="rect">
            <a:avLst/>
          </a:prstGeom>
          <a:noFill/>
        </p:spPr>
        <p:txBody>
          <a:bodyPr wrap="none" rtlCol="0">
            <a:spAutoFit/>
          </a:bodyPr>
          <a:lstStyle/>
          <a:p>
            <a:pPr algn="ctr">
              <a:lnSpc>
                <a:spcPts val="2780"/>
              </a:lnSpc>
              <a:spcBef>
                <a:spcPct val="0"/>
              </a:spcBef>
            </a:pPr>
            <a:r>
              <a:rPr lang="en-US" sz="2400" dirty="0">
                <a:solidFill>
                  <a:srgbClr val="000000"/>
                </a:solidFill>
                <a:latin typeface="Inter Bold"/>
              </a:rPr>
              <a:t>COMPARATIVE ANALYSIS WITH INDUSTRY PEERS</a:t>
            </a:r>
          </a:p>
          <a:p>
            <a:pPr algn="ctr">
              <a:lnSpc>
                <a:spcPts val="2780"/>
              </a:lnSpc>
              <a:spcBef>
                <a:spcPct val="0"/>
              </a:spcBef>
            </a:pPr>
            <a:endParaRPr lang="en-US" sz="1800" dirty="0">
              <a:solidFill>
                <a:srgbClr val="000000"/>
              </a:solidFill>
              <a:latin typeface="Inter Bold"/>
            </a:endParaRPr>
          </a:p>
          <a:p>
            <a:pPr algn="ctr">
              <a:lnSpc>
                <a:spcPts val="2780"/>
              </a:lnSpc>
              <a:spcBef>
                <a:spcPct val="0"/>
              </a:spcBef>
            </a:pPr>
            <a:r>
              <a:rPr lang="en-US" sz="1800" u="sng" dirty="0">
                <a:solidFill>
                  <a:srgbClr val="000000"/>
                </a:solidFill>
                <a:latin typeface="Inter Bold"/>
              </a:rPr>
              <a:t>COMPARISON WITH YES.CSE </a:t>
            </a:r>
          </a:p>
          <a:p>
            <a:pPr algn="ctr">
              <a:lnSpc>
                <a:spcPts val="2780"/>
              </a:lnSpc>
              <a:spcBef>
                <a:spcPct val="0"/>
              </a:spcBef>
            </a:pPr>
            <a:r>
              <a:rPr lang="en-US" sz="1800" dirty="0">
                <a:solidFill>
                  <a:srgbClr val="000000"/>
                </a:solidFill>
                <a:latin typeface="Inter Bold"/>
              </a:rPr>
              <a:t>COMPARABLE $17K REVENUE IN THE LAST QUARTER.</a:t>
            </a:r>
          </a:p>
          <a:p>
            <a:pPr algn="ctr">
              <a:lnSpc>
                <a:spcPts val="2780"/>
              </a:lnSpc>
              <a:spcBef>
                <a:spcPct val="0"/>
              </a:spcBef>
            </a:pPr>
            <a:endParaRPr lang="en-US" sz="1800" dirty="0">
              <a:solidFill>
                <a:srgbClr val="000000"/>
              </a:solidFill>
              <a:latin typeface="Inter Bold"/>
            </a:endParaRPr>
          </a:p>
          <a:p>
            <a:pPr algn="ctr">
              <a:lnSpc>
                <a:spcPts val="2780"/>
              </a:lnSpc>
              <a:spcBef>
                <a:spcPct val="0"/>
              </a:spcBef>
            </a:pPr>
            <a:r>
              <a:rPr lang="en-US" sz="1800" u="sng" dirty="0">
                <a:solidFill>
                  <a:srgbClr val="000000"/>
                </a:solidFill>
                <a:latin typeface="Inter Bold"/>
              </a:rPr>
              <a:t>COMPARISON WITH ECM.V:</a:t>
            </a:r>
          </a:p>
          <a:p>
            <a:pPr algn="ctr">
              <a:lnSpc>
                <a:spcPts val="2780"/>
              </a:lnSpc>
              <a:spcBef>
                <a:spcPct val="0"/>
              </a:spcBef>
            </a:pPr>
            <a:r>
              <a:rPr lang="en-US" sz="1800" dirty="0">
                <a:solidFill>
                  <a:srgbClr val="000000"/>
                </a:solidFill>
                <a:latin typeface="Inter Bold"/>
              </a:rPr>
              <a:t>$81,632 “ANCILLARY REVENUE”.</a:t>
            </a:r>
          </a:p>
          <a:p>
            <a:pPr algn="ctr">
              <a:lnSpc>
                <a:spcPts val="2780"/>
              </a:lnSpc>
              <a:spcBef>
                <a:spcPct val="0"/>
              </a:spcBef>
            </a:pPr>
            <a:endParaRPr lang="en-US" sz="1800" dirty="0">
              <a:solidFill>
                <a:srgbClr val="000000"/>
              </a:solidFill>
              <a:latin typeface="Inter Bold"/>
            </a:endParaRPr>
          </a:p>
          <a:p>
            <a:pPr algn="ctr">
              <a:lnSpc>
                <a:spcPts val="2780"/>
              </a:lnSpc>
              <a:spcBef>
                <a:spcPct val="0"/>
              </a:spcBef>
            </a:pPr>
            <a:r>
              <a:rPr lang="en-US" sz="1800" u="sng" dirty="0">
                <a:solidFill>
                  <a:srgbClr val="000000"/>
                </a:solidFill>
                <a:latin typeface="Inter Bold"/>
              </a:rPr>
              <a:t>COMPARISON WITH ACT:CSE</a:t>
            </a:r>
          </a:p>
          <a:p>
            <a:pPr algn="ctr">
              <a:lnSpc>
                <a:spcPts val="2780"/>
              </a:lnSpc>
              <a:spcBef>
                <a:spcPct val="0"/>
              </a:spcBef>
            </a:pPr>
            <a:r>
              <a:rPr lang="en-US" sz="1800" dirty="0">
                <a:solidFill>
                  <a:srgbClr val="000000"/>
                </a:solidFill>
                <a:latin typeface="Inter Bold"/>
              </a:rPr>
              <a:t>FAVORABLE COMPARISON IN TERMS OF REVENUE, SHARE STRUCTURE, AND FINANCIAL MANAGEMENT</a:t>
            </a:r>
          </a:p>
          <a:p>
            <a:pPr algn="ctr">
              <a:lnSpc>
                <a:spcPts val="2780"/>
              </a:lnSpc>
              <a:spcBef>
                <a:spcPct val="0"/>
              </a:spcBef>
            </a:pPr>
            <a:endParaRPr lang="en-US" sz="1800" dirty="0">
              <a:solidFill>
                <a:srgbClr val="000000"/>
              </a:solidFill>
              <a:latin typeface="Inter Bold"/>
            </a:endParaRPr>
          </a:p>
          <a:p>
            <a:pPr algn="ctr">
              <a:lnSpc>
                <a:spcPts val="2780"/>
              </a:lnSpc>
              <a:spcBef>
                <a:spcPct val="0"/>
              </a:spcBef>
            </a:pPr>
            <a:r>
              <a:rPr lang="en-US" sz="1800" dirty="0">
                <a:solidFill>
                  <a:srgbClr val="000000"/>
                </a:solidFill>
                <a:latin typeface="Inter Bold"/>
              </a:rPr>
              <a:t>EWS PRE-MONEY VALUATION: $14.4 MM.</a:t>
            </a:r>
          </a:p>
          <a:p>
            <a:pPr algn="ctr">
              <a:lnSpc>
                <a:spcPts val="2780"/>
              </a:lnSpc>
              <a:spcBef>
                <a:spcPct val="0"/>
              </a:spcBef>
            </a:pPr>
            <a:r>
              <a:rPr lang="en-US" sz="1800" dirty="0">
                <a:solidFill>
                  <a:srgbClr val="000000"/>
                </a:solidFill>
                <a:latin typeface="Inter Bold"/>
              </a:rPr>
              <a:t>EWS IS A COMPELLING COMPELLING INVESTMENT OPPORTUNITY.</a:t>
            </a:r>
          </a:p>
          <a:p>
            <a:endParaRPr lang="en-US" dirty="0"/>
          </a:p>
        </p:txBody>
      </p:sp>
      <p:pic>
        <p:nvPicPr>
          <p:cNvPr id="6" name="Picture 5" descr="A close up of a text&#10;&#10;Description automatically generated">
            <a:extLst>
              <a:ext uri="{FF2B5EF4-FFF2-40B4-BE49-F238E27FC236}">
                <a16:creationId xmlns:a16="http://schemas.microsoft.com/office/drawing/2014/main" id="{D6DF6139-55F0-B4BB-E6C4-7F013AE7B2D4}"/>
              </a:ext>
            </a:extLst>
          </p:cNvPr>
          <p:cNvPicPr>
            <a:picLocks noChangeAspect="1"/>
          </p:cNvPicPr>
          <p:nvPr/>
        </p:nvPicPr>
        <p:blipFill>
          <a:blip r:embed="rId2"/>
          <a:stretch>
            <a:fillRect/>
          </a:stretch>
        </p:blipFill>
        <p:spPr>
          <a:xfrm>
            <a:off x="13106400" y="9105900"/>
            <a:ext cx="4937797" cy="948739"/>
          </a:xfrm>
          <a:prstGeom prst="rect">
            <a:avLst/>
          </a:prstGeom>
        </p:spPr>
      </p:pic>
      <p:pic>
        <p:nvPicPr>
          <p:cNvPr id="22" name="Picture 21" descr="A table with numbers and a green text&#10;&#10;Description automatically generated">
            <a:extLst>
              <a:ext uri="{FF2B5EF4-FFF2-40B4-BE49-F238E27FC236}">
                <a16:creationId xmlns:a16="http://schemas.microsoft.com/office/drawing/2014/main" id="{B79E5F8A-BDD3-C3ED-1AC3-2B0AB4E6C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5626874"/>
            <a:ext cx="10489826" cy="284044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38"/>
          <p:cNvSpPr/>
          <p:nvPr/>
        </p:nvSpPr>
        <p:spPr>
          <a:xfrm>
            <a:off x="6904299" y="9583838"/>
            <a:ext cx="4427316" cy="416690"/>
          </a:xfrm>
          <a:prstGeom prst="rect">
            <a:avLst/>
          </a:prstGeom>
          <a:solidFill>
            <a:schemeClr val="lt1"/>
          </a:solidFill>
          <a:ln>
            <a:noFill/>
          </a:ln>
          <a:effectLst>
            <a:outerShdw sx="1000" sy="1000" rotWithShape="0">
              <a:schemeClr val="lt1"/>
            </a:outerShdw>
          </a:effectLst>
        </p:spPr>
        <p:txBody>
          <a:bodyPr spcFirstLastPara="1" wrap="square" lIns="137138" tIns="68550" rIns="137138" bIns="68550" anchor="ctr" anchorCtr="0">
            <a:noAutofit/>
          </a:bodyPr>
          <a:lstStyle/>
          <a:p>
            <a:pPr algn="ctr"/>
            <a:endParaRPr sz="2700">
              <a:solidFill>
                <a:schemeClr val="lt1"/>
              </a:solidFill>
              <a:latin typeface="Calibri"/>
              <a:ea typeface="Calibri"/>
              <a:cs typeface="Calibri"/>
              <a:sym typeface="Calibri"/>
            </a:endParaRPr>
          </a:p>
        </p:txBody>
      </p:sp>
      <p:grpSp>
        <p:nvGrpSpPr>
          <p:cNvPr id="2" name="Group 1">
            <a:extLst>
              <a:ext uri="{FF2B5EF4-FFF2-40B4-BE49-F238E27FC236}">
                <a16:creationId xmlns:a16="http://schemas.microsoft.com/office/drawing/2014/main" id="{A0652529-FC00-F9A4-72F5-452595391F28}"/>
              </a:ext>
            </a:extLst>
          </p:cNvPr>
          <p:cNvGrpSpPr/>
          <p:nvPr/>
        </p:nvGrpSpPr>
        <p:grpSpPr>
          <a:xfrm>
            <a:off x="2285997" y="1033881"/>
            <a:ext cx="5813100" cy="7516077"/>
            <a:chOff x="380081" y="1656300"/>
            <a:chExt cx="3875400" cy="4294556"/>
          </a:xfrm>
        </p:grpSpPr>
        <p:sp>
          <p:nvSpPr>
            <p:cNvPr id="338" name="Google Shape;338;p38"/>
            <p:cNvSpPr txBox="1"/>
            <p:nvPr/>
          </p:nvSpPr>
          <p:spPr>
            <a:xfrm>
              <a:off x="380081" y="1656300"/>
              <a:ext cx="3223500" cy="369267"/>
            </a:xfrm>
            <a:prstGeom prst="rect">
              <a:avLst/>
            </a:prstGeom>
            <a:noFill/>
            <a:ln>
              <a:noFill/>
            </a:ln>
          </p:spPr>
          <p:txBody>
            <a:bodyPr spcFirstLastPara="1" wrap="square" lIns="137138" tIns="68550" rIns="137138" bIns="68550" anchor="t" anchorCtr="0">
              <a:spAutoFit/>
            </a:bodyPr>
            <a:lstStyle/>
            <a:p>
              <a:pPr>
                <a:buSzPts val="1100"/>
              </a:pPr>
              <a:r>
                <a:rPr lang="en-CA" sz="3300" b="1" dirty="0">
                  <a:solidFill>
                    <a:schemeClr val="accent4"/>
                  </a:solidFill>
                  <a:latin typeface="Roboto"/>
                  <a:ea typeface="Roboto"/>
                  <a:cs typeface="Roboto"/>
                  <a:sym typeface="Roboto"/>
                </a:rPr>
                <a:t>Offering and Capital</a:t>
              </a:r>
              <a:endParaRPr sz="3300" b="1" dirty="0">
                <a:solidFill>
                  <a:srgbClr val="216298"/>
                </a:solidFill>
                <a:latin typeface="Roboto"/>
                <a:ea typeface="Roboto"/>
                <a:cs typeface="Roboto"/>
                <a:sym typeface="Roboto"/>
              </a:endParaRPr>
            </a:p>
          </p:txBody>
        </p:sp>
        <p:sp>
          <p:nvSpPr>
            <p:cNvPr id="339" name="Google Shape;339;p38"/>
            <p:cNvSpPr txBox="1"/>
            <p:nvPr/>
          </p:nvSpPr>
          <p:spPr>
            <a:xfrm>
              <a:off x="380081" y="2087099"/>
              <a:ext cx="3875400" cy="3863757"/>
            </a:xfrm>
            <a:prstGeom prst="rect">
              <a:avLst/>
            </a:prstGeom>
            <a:noFill/>
            <a:ln>
              <a:noFill/>
            </a:ln>
          </p:spPr>
          <p:txBody>
            <a:bodyPr spcFirstLastPara="1" wrap="square" lIns="137138" tIns="68550" rIns="137138" bIns="68550" anchor="t" anchorCtr="0">
              <a:noAutofit/>
            </a:bodyPr>
            <a:lstStyle/>
            <a:p>
              <a:pPr>
                <a:lnSpc>
                  <a:spcPct val="110000"/>
                </a:lnSpc>
                <a:buClr>
                  <a:schemeClr val="dk1"/>
                </a:buClr>
                <a:buSzPts val="1100"/>
              </a:pPr>
              <a:r>
                <a:rPr lang="en-CA" sz="2400" b="1" dirty="0">
                  <a:solidFill>
                    <a:schemeClr val="accent1"/>
                  </a:solidFill>
                  <a:latin typeface="Roboto"/>
                  <a:ea typeface="Roboto"/>
                  <a:cs typeface="Roboto"/>
                  <a:sym typeface="Roboto"/>
                </a:rPr>
                <a:t>Structure</a:t>
              </a:r>
              <a:endParaRPr sz="2400" b="1" dirty="0">
                <a:solidFill>
                  <a:srgbClr val="92C134"/>
                </a:solidFill>
                <a:latin typeface="Roboto"/>
                <a:ea typeface="Roboto"/>
                <a:cs typeface="Roboto"/>
                <a:sym typeface="Roboto"/>
              </a:endParaRPr>
            </a:p>
            <a:p>
              <a:pPr>
                <a:spcBef>
                  <a:spcPts val="1200"/>
                </a:spcBef>
              </a:pPr>
              <a:r>
                <a:rPr lang="en-CA" sz="2700" b="1" dirty="0">
                  <a:solidFill>
                    <a:schemeClr val="accent3"/>
                  </a:solidFill>
                  <a:latin typeface="Roboto"/>
                  <a:ea typeface="Roboto"/>
                  <a:cs typeface="Roboto"/>
                  <a:sym typeface="Roboto"/>
                </a:rPr>
                <a:t>Shares out: </a:t>
              </a:r>
              <a:r>
                <a:rPr lang="en-CA" sz="2700" dirty="0">
                  <a:solidFill>
                    <a:schemeClr val="accent3"/>
                  </a:solidFill>
                  <a:latin typeface="Roboto"/>
                  <a:ea typeface="Roboto"/>
                  <a:cs typeface="Roboto"/>
                  <a:sym typeface="Roboto"/>
                </a:rPr>
                <a:t>41.2 MM</a:t>
              </a:r>
              <a:endParaRPr sz="2700" dirty="0">
                <a:solidFill>
                  <a:schemeClr val="accent3"/>
                </a:solidFill>
                <a:latin typeface="Roboto"/>
                <a:ea typeface="Roboto"/>
                <a:cs typeface="Roboto"/>
                <a:sym typeface="Roboto"/>
              </a:endParaRPr>
            </a:p>
            <a:p>
              <a:pPr>
                <a:spcBef>
                  <a:spcPts val="1200"/>
                </a:spcBef>
              </a:pPr>
              <a:r>
                <a:rPr lang="en-CA" sz="2700" b="1" dirty="0">
                  <a:solidFill>
                    <a:schemeClr val="accent3"/>
                  </a:solidFill>
                  <a:latin typeface="Roboto"/>
                  <a:ea typeface="Roboto"/>
                  <a:cs typeface="Roboto"/>
                  <a:sym typeface="Roboto"/>
                </a:rPr>
                <a:t>Options: </a:t>
              </a:r>
              <a:r>
                <a:rPr lang="en-US" sz="2700" dirty="0">
                  <a:solidFill>
                    <a:schemeClr val="accent3"/>
                  </a:solidFill>
                  <a:latin typeface="Roboto"/>
                  <a:ea typeface="Roboto"/>
                  <a:cs typeface="Roboto"/>
                  <a:sym typeface="Roboto"/>
                </a:rPr>
                <a:t>600,000</a:t>
              </a:r>
              <a:endParaRPr sz="2700" dirty="0">
                <a:solidFill>
                  <a:schemeClr val="accent3"/>
                </a:solidFill>
                <a:latin typeface="Roboto"/>
                <a:ea typeface="Roboto"/>
                <a:cs typeface="Roboto"/>
                <a:sym typeface="Roboto"/>
              </a:endParaRPr>
            </a:p>
            <a:p>
              <a:pPr>
                <a:spcBef>
                  <a:spcPts val="1200"/>
                </a:spcBef>
              </a:pPr>
              <a:r>
                <a:rPr lang="en-CA" sz="2700" b="1" dirty="0">
                  <a:solidFill>
                    <a:schemeClr val="accent3"/>
                  </a:solidFill>
                  <a:latin typeface="Roboto"/>
                  <a:ea typeface="Roboto"/>
                  <a:cs typeface="Roboto"/>
                  <a:sym typeface="Roboto"/>
                </a:rPr>
                <a:t>Warrants: </a:t>
              </a:r>
              <a:r>
                <a:rPr lang="en-CA" sz="2700" dirty="0">
                  <a:solidFill>
                    <a:schemeClr val="accent3"/>
                  </a:solidFill>
                  <a:latin typeface="Roboto"/>
                  <a:ea typeface="Roboto"/>
                  <a:cs typeface="Roboto"/>
                  <a:sym typeface="Roboto"/>
                </a:rPr>
                <a:t>4,256,857</a:t>
              </a:r>
            </a:p>
            <a:p>
              <a:pPr>
                <a:spcBef>
                  <a:spcPts val="1200"/>
                </a:spcBef>
              </a:pPr>
              <a:endParaRPr sz="2700" b="1" dirty="0">
                <a:solidFill>
                  <a:schemeClr val="accent3"/>
                </a:solidFill>
                <a:latin typeface="Roboto"/>
                <a:ea typeface="Roboto"/>
                <a:cs typeface="Roboto"/>
                <a:sym typeface="Roboto"/>
              </a:endParaRPr>
            </a:p>
            <a:p>
              <a:pPr>
                <a:spcBef>
                  <a:spcPts val="1200"/>
                </a:spcBef>
              </a:pPr>
              <a:r>
                <a:rPr lang="en-CA" sz="2700" b="1" dirty="0">
                  <a:solidFill>
                    <a:schemeClr val="accent3"/>
                  </a:solidFill>
                  <a:latin typeface="Roboto"/>
                  <a:ea typeface="Roboto"/>
                  <a:cs typeface="Roboto"/>
                  <a:sym typeface="Roboto"/>
                </a:rPr>
                <a:t>Interim Financing</a:t>
              </a:r>
            </a:p>
            <a:p>
              <a:pPr>
                <a:spcBef>
                  <a:spcPts val="1200"/>
                </a:spcBef>
              </a:pPr>
              <a:r>
                <a:rPr lang="en-CA" sz="2700" dirty="0">
                  <a:solidFill>
                    <a:schemeClr val="accent3"/>
                  </a:solidFill>
                  <a:latin typeface="Roboto"/>
                  <a:ea typeface="Roboto"/>
                  <a:cs typeface="Roboto"/>
                  <a:sym typeface="Roboto"/>
                </a:rPr>
                <a:t>Pre-RTO Transaction: $350,000  @ $0.35 unit with ½ warrant at $0.50 exercisable for 2 years</a:t>
              </a:r>
              <a:endParaRPr sz="2700" dirty="0">
                <a:solidFill>
                  <a:schemeClr val="accent3"/>
                </a:solidFill>
                <a:latin typeface="Roboto"/>
                <a:ea typeface="Roboto"/>
                <a:cs typeface="Roboto"/>
                <a:sym typeface="Roboto"/>
              </a:endParaRPr>
            </a:p>
            <a:p>
              <a:pPr>
                <a:spcBef>
                  <a:spcPts val="1200"/>
                </a:spcBef>
              </a:pPr>
              <a:r>
                <a:rPr lang="en-CA" sz="2700" b="1" dirty="0">
                  <a:solidFill>
                    <a:schemeClr val="accent3"/>
                  </a:solidFill>
                  <a:latin typeface="Roboto"/>
                  <a:ea typeface="Roboto"/>
                  <a:cs typeface="Roboto"/>
                  <a:sym typeface="Roboto"/>
                </a:rPr>
                <a:t>Pre-Money Valuation:  $14.4 MM</a:t>
              </a:r>
            </a:p>
            <a:p>
              <a:pPr>
                <a:spcBef>
                  <a:spcPts val="1200"/>
                </a:spcBef>
              </a:pPr>
              <a:endParaRPr lang="en-CA" sz="2700" b="1" dirty="0">
                <a:solidFill>
                  <a:schemeClr val="accent3"/>
                </a:solidFill>
                <a:latin typeface="Roboto"/>
                <a:ea typeface="Roboto"/>
                <a:cs typeface="Roboto"/>
                <a:sym typeface="Roboto"/>
              </a:endParaRPr>
            </a:p>
            <a:p>
              <a:pPr>
                <a:spcBef>
                  <a:spcPts val="1200"/>
                </a:spcBef>
              </a:pPr>
              <a:endParaRPr lang="en-CA" sz="2700" b="1" dirty="0">
                <a:solidFill>
                  <a:schemeClr val="accent3"/>
                </a:solidFill>
                <a:latin typeface="Roboto"/>
                <a:ea typeface="Roboto"/>
                <a:cs typeface="Roboto"/>
                <a:sym typeface="Roboto"/>
              </a:endParaRPr>
            </a:p>
            <a:p>
              <a:pPr>
                <a:spcBef>
                  <a:spcPts val="1200"/>
                </a:spcBef>
              </a:pPr>
              <a:r>
                <a:rPr lang="en-CA" sz="2700" b="1" dirty="0">
                  <a:solidFill>
                    <a:schemeClr val="accent3"/>
                  </a:solidFill>
                  <a:latin typeface="Roboto"/>
                  <a:ea typeface="Roboto"/>
                  <a:cs typeface="Roboto"/>
                  <a:sym typeface="Roboto"/>
                </a:rPr>
                <a:t>RTO Round</a:t>
              </a:r>
            </a:p>
            <a:p>
              <a:pPr>
                <a:spcBef>
                  <a:spcPts val="1200"/>
                </a:spcBef>
              </a:pPr>
              <a:r>
                <a:rPr lang="en-CA" sz="2700" dirty="0">
                  <a:solidFill>
                    <a:schemeClr val="accent3"/>
                  </a:solidFill>
                  <a:latin typeface="Roboto"/>
                  <a:ea typeface="Roboto"/>
                  <a:cs typeface="Roboto"/>
                  <a:sym typeface="Roboto"/>
                </a:rPr>
                <a:t>$2 MM  @ $0.50 with ½ warrant at $1.00 exercisable for 2 years</a:t>
              </a:r>
              <a:endParaRPr sz="2700" dirty="0">
                <a:solidFill>
                  <a:schemeClr val="accent3"/>
                </a:solidFill>
                <a:latin typeface="Roboto"/>
                <a:ea typeface="Roboto"/>
                <a:cs typeface="Roboto"/>
                <a:sym typeface="Roboto"/>
              </a:endParaRPr>
            </a:p>
          </p:txBody>
        </p:sp>
      </p:grpSp>
      <p:pic>
        <p:nvPicPr>
          <p:cNvPr id="340" name="Google Shape;340;p38"/>
          <p:cNvPicPr preferRelativeResize="0"/>
          <p:nvPr/>
        </p:nvPicPr>
        <p:blipFill rotWithShape="1">
          <a:blip r:embed="rId3">
            <a:alphaModFix/>
          </a:blip>
          <a:srcRect l="5500" r="5491"/>
          <a:stretch/>
        </p:blipFill>
        <p:spPr>
          <a:xfrm>
            <a:off x="9144000" y="1"/>
            <a:ext cx="6858003" cy="10287005"/>
          </a:xfrm>
          <a:prstGeom prst="rect">
            <a:avLst/>
          </a:prstGeom>
          <a:noFill/>
          <a:ln>
            <a:noFill/>
          </a:ln>
        </p:spPr>
      </p:pic>
      <p:sp>
        <p:nvSpPr>
          <p:cNvPr id="341" name="Google Shape;341;p38"/>
          <p:cNvSpPr/>
          <p:nvPr/>
        </p:nvSpPr>
        <p:spPr>
          <a:xfrm>
            <a:off x="15115271" y="9395396"/>
            <a:ext cx="1751400" cy="1751400"/>
          </a:xfrm>
          <a:prstGeom prst="ellipse">
            <a:avLst/>
          </a:prstGeom>
          <a:solidFill>
            <a:srgbClr val="FFFFFF"/>
          </a:solidFill>
          <a:ln>
            <a:noFill/>
          </a:ln>
        </p:spPr>
        <p:txBody>
          <a:bodyPr spcFirstLastPara="1" wrap="square" lIns="137138" tIns="137138" rIns="137138" bIns="137138" anchor="ctr" anchorCtr="0">
            <a:noAutofit/>
          </a:bodyPr>
          <a:lstStyle/>
          <a:p>
            <a:endParaRPr sz="2700"/>
          </a:p>
        </p:txBody>
      </p:sp>
      <p:sp>
        <p:nvSpPr>
          <p:cNvPr id="342" name="Google Shape;342;p38"/>
          <p:cNvSpPr txBox="1">
            <a:spLocks noGrp="1"/>
          </p:cNvSpPr>
          <p:nvPr>
            <p:ph type="sldNum" idx="12"/>
          </p:nvPr>
        </p:nvSpPr>
        <p:spPr>
          <a:xfrm>
            <a:off x="14829075" y="9669222"/>
            <a:ext cx="1059750" cy="547650"/>
          </a:xfrm>
          <a:prstGeom prst="rect">
            <a:avLst/>
          </a:prstGeom>
        </p:spPr>
        <p:txBody>
          <a:bodyPr spcFirstLastPara="1" vert="horz" wrap="square" lIns="137138" tIns="68550" rIns="137138" bIns="68550" rtlCol="0" anchor="ctr" anchorCtr="0">
            <a:noAutofit/>
          </a:bodyPr>
          <a:lstStyle/>
          <a:p>
            <a:fld id="{00000000-1234-1234-1234-123412341234}" type="slidenum">
              <a:rPr lang="en-CA" sz="1500">
                <a:solidFill>
                  <a:schemeClr val="accent4"/>
                </a:solidFill>
                <a:latin typeface="Roboto"/>
                <a:ea typeface="Roboto"/>
                <a:cs typeface="Roboto"/>
                <a:sym typeface="Roboto"/>
              </a:rPr>
              <a:pPr/>
              <a:t>16</a:t>
            </a:fld>
            <a:endParaRPr sz="1500">
              <a:solidFill>
                <a:schemeClr val="accent4"/>
              </a:solidFill>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39"/>
          <p:cNvPicPr preferRelativeResize="0"/>
          <p:nvPr/>
        </p:nvPicPr>
        <p:blipFill rotWithShape="1">
          <a:blip r:embed="rId3">
            <a:alphaModFix/>
          </a:blip>
          <a:srcRect/>
          <a:stretch/>
        </p:blipFill>
        <p:spPr>
          <a:xfrm>
            <a:off x="9198770" y="-47350"/>
            <a:ext cx="6857999" cy="10478396"/>
          </a:xfrm>
          <a:prstGeom prst="rect">
            <a:avLst/>
          </a:prstGeom>
          <a:noFill/>
          <a:ln>
            <a:noFill/>
          </a:ln>
        </p:spPr>
      </p:pic>
      <p:sp>
        <p:nvSpPr>
          <p:cNvPr id="351" name="Google Shape;351;p39"/>
          <p:cNvSpPr/>
          <p:nvPr/>
        </p:nvSpPr>
        <p:spPr>
          <a:xfrm>
            <a:off x="15115271" y="9395396"/>
            <a:ext cx="1751400" cy="1751400"/>
          </a:xfrm>
          <a:prstGeom prst="ellipse">
            <a:avLst/>
          </a:prstGeom>
          <a:solidFill>
            <a:srgbClr val="FFFFFF"/>
          </a:solidFill>
          <a:ln>
            <a:noFill/>
          </a:ln>
        </p:spPr>
        <p:txBody>
          <a:bodyPr spcFirstLastPara="1" wrap="square" lIns="137138" tIns="137138" rIns="137138" bIns="137138" anchor="ctr" anchorCtr="0">
            <a:noAutofit/>
          </a:bodyPr>
          <a:lstStyle/>
          <a:p>
            <a:endParaRPr sz="2700"/>
          </a:p>
        </p:txBody>
      </p:sp>
      <p:sp>
        <p:nvSpPr>
          <p:cNvPr id="352" name="Google Shape;352;p39"/>
          <p:cNvSpPr txBox="1">
            <a:spLocks noGrp="1"/>
          </p:cNvSpPr>
          <p:nvPr>
            <p:ph type="sldNum" idx="12"/>
          </p:nvPr>
        </p:nvSpPr>
        <p:spPr>
          <a:xfrm>
            <a:off x="14829075" y="9669222"/>
            <a:ext cx="1059750" cy="547650"/>
          </a:xfrm>
          <a:prstGeom prst="rect">
            <a:avLst/>
          </a:prstGeom>
        </p:spPr>
        <p:txBody>
          <a:bodyPr spcFirstLastPara="1" vert="horz" wrap="square" lIns="137138" tIns="68550" rIns="137138" bIns="68550" rtlCol="0" anchor="ctr" anchorCtr="0">
            <a:noAutofit/>
          </a:bodyPr>
          <a:lstStyle/>
          <a:p>
            <a:fld id="{00000000-1234-1234-1234-123412341234}" type="slidenum">
              <a:rPr lang="en-CA" sz="1500">
                <a:solidFill>
                  <a:schemeClr val="accent4"/>
                </a:solidFill>
                <a:latin typeface="Roboto"/>
                <a:ea typeface="Roboto"/>
                <a:cs typeface="Roboto"/>
                <a:sym typeface="Roboto"/>
              </a:rPr>
              <a:pPr/>
              <a:t>17</a:t>
            </a:fld>
            <a:endParaRPr sz="1500">
              <a:solidFill>
                <a:schemeClr val="accent4"/>
              </a:solidFill>
              <a:latin typeface="Roboto"/>
              <a:ea typeface="Roboto"/>
              <a:cs typeface="Roboto"/>
              <a:sym typeface="Roboto"/>
            </a:endParaRPr>
          </a:p>
        </p:txBody>
      </p:sp>
      <p:grpSp>
        <p:nvGrpSpPr>
          <p:cNvPr id="24" name="Group 23">
            <a:extLst>
              <a:ext uri="{FF2B5EF4-FFF2-40B4-BE49-F238E27FC236}">
                <a16:creationId xmlns:a16="http://schemas.microsoft.com/office/drawing/2014/main" id="{B3E49651-9B7F-7A78-04A7-BAF4EE492528}"/>
              </a:ext>
            </a:extLst>
          </p:cNvPr>
          <p:cNvGrpSpPr/>
          <p:nvPr/>
        </p:nvGrpSpPr>
        <p:grpSpPr>
          <a:xfrm>
            <a:off x="2873219" y="445766"/>
            <a:ext cx="6182453" cy="9201655"/>
            <a:chOff x="380081" y="422150"/>
            <a:chExt cx="4121635" cy="6134436"/>
          </a:xfrm>
        </p:grpSpPr>
        <p:sp>
          <p:nvSpPr>
            <p:cNvPr id="349" name="Google Shape;349;p39"/>
            <p:cNvSpPr txBox="1"/>
            <p:nvPr/>
          </p:nvSpPr>
          <p:spPr>
            <a:xfrm>
              <a:off x="380081" y="422150"/>
              <a:ext cx="3223500" cy="430847"/>
            </a:xfrm>
            <a:prstGeom prst="rect">
              <a:avLst/>
            </a:prstGeom>
            <a:noFill/>
            <a:ln>
              <a:noFill/>
            </a:ln>
          </p:spPr>
          <p:txBody>
            <a:bodyPr spcFirstLastPara="1" wrap="square" lIns="137138" tIns="68550" rIns="137138" bIns="68550" anchor="t" anchorCtr="0">
              <a:spAutoFit/>
            </a:bodyPr>
            <a:lstStyle/>
            <a:p>
              <a:pPr>
                <a:buSzPts val="1100"/>
              </a:pPr>
              <a:r>
                <a:rPr lang="en-CA" sz="3300" b="1" dirty="0">
                  <a:solidFill>
                    <a:schemeClr val="accent4"/>
                  </a:solidFill>
                  <a:latin typeface="Roboto"/>
                  <a:ea typeface="Roboto"/>
                  <a:cs typeface="Roboto"/>
                  <a:sym typeface="Roboto"/>
                </a:rPr>
                <a:t>Key Reasons</a:t>
              </a:r>
              <a:endParaRPr sz="3300" b="1" dirty="0">
                <a:solidFill>
                  <a:srgbClr val="216298"/>
                </a:solidFill>
                <a:latin typeface="Roboto"/>
                <a:ea typeface="Roboto"/>
                <a:cs typeface="Roboto"/>
                <a:sym typeface="Roboto"/>
              </a:endParaRPr>
            </a:p>
          </p:txBody>
        </p:sp>
        <p:sp>
          <p:nvSpPr>
            <p:cNvPr id="350" name="Google Shape;350;p39"/>
            <p:cNvSpPr txBox="1"/>
            <p:nvPr/>
          </p:nvSpPr>
          <p:spPr>
            <a:xfrm>
              <a:off x="699802" y="4901000"/>
              <a:ext cx="3536153" cy="1655586"/>
            </a:xfrm>
            <a:prstGeom prst="rect">
              <a:avLst/>
            </a:prstGeom>
            <a:noFill/>
            <a:ln>
              <a:noFill/>
            </a:ln>
          </p:spPr>
          <p:txBody>
            <a:bodyPr spcFirstLastPara="1" wrap="square" lIns="137138" tIns="68550" rIns="137138" bIns="68550" anchor="t" anchorCtr="0">
              <a:noAutofit/>
            </a:bodyPr>
            <a:lstStyle/>
            <a:p>
              <a:pPr marL="750095" lvl="4" indent="-347663">
                <a:spcBef>
                  <a:spcPts val="1200"/>
                </a:spcBef>
                <a:buClr>
                  <a:schemeClr val="accent2"/>
                </a:buClr>
                <a:buFont typeface="Arial" panose="020B0604020202020204" pitchFamily="34" charset="0"/>
                <a:buChar char="•"/>
              </a:pPr>
              <a:r>
                <a:rPr lang="en-CA" sz="2400" dirty="0">
                  <a:solidFill>
                    <a:schemeClr val="accent3"/>
                  </a:solidFill>
                  <a:latin typeface="Roboto"/>
                  <a:ea typeface="Roboto"/>
                  <a:cs typeface="Roboto"/>
                  <a:sym typeface="Roboto"/>
                </a:rPr>
                <a:t>Plant in Operation</a:t>
              </a:r>
            </a:p>
            <a:p>
              <a:pPr marL="750095" lvl="2" indent="-347663">
                <a:spcBef>
                  <a:spcPts val="1200"/>
                </a:spcBef>
                <a:buClr>
                  <a:schemeClr val="accent2"/>
                </a:buClr>
                <a:buFont typeface="Arial" panose="020B0604020202020204" pitchFamily="34" charset="0"/>
                <a:buChar char="•"/>
              </a:pPr>
              <a:r>
                <a:rPr lang="en-CA" sz="2400" dirty="0">
                  <a:solidFill>
                    <a:schemeClr val="accent3"/>
                  </a:solidFill>
                  <a:latin typeface="Roboto"/>
                  <a:ea typeface="Roboto"/>
                  <a:cs typeface="Roboto"/>
                  <a:sym typeface="Roboto"/>
                </a:rPr>
                <a:t>Sales of Biochar</a:t>
              </a:r>
            </a:p>
            <a:p>
              <a:pPr marL="750095" lvl="2" indent="-347663">
                <a:spcBef>
                  <a:spcPts val="1200"/>
                </a:spcBef>
                <a:buClr>
                  <a:schemeClr val="accent2"/>
                </a:buClr>
                <a:buFont typeface="Arial" panose="020B0604020202020204" pitchFamily="34" charset="0"/>
                <a:buChar char="•"/>
              </a:pPr>
              <a:r>
                <a:rPr lang="en-CA" sz="2400" dirty="0">
                  <a:solidFill>
                    <a:schemeClr val="accent3"/>
                  </a:solidFill>
                  <a:latin typeface="Roboto"/>
                  <a:ea typeface="Roboto"/>
                  <a:cs typeface="Roboto"/>
                  <a:sym typeface="Roboto"/>
                </a:rPr>
                <a:t>Carbon Credit Offtake agreements in place</a:t>
              </a:r>
            </a:p>
            <a:p>
              <a:pPr marL="750095" lvl="2" indent="-347663">
                <a:spcBef>
                  <a:spcPts val="1200"/>
                </a:spcBef>
                <a:buClr>
                  <a:schemeClr val="accent2"/>
                </a:buClr>
                <a:buFont typeface="Arial" panose="020B0604020202020204" pitchFamily="34" charset="0"/>
                <a:buChar char="•"/>
              </a:pPr>
              <a:r>
                <a:rPr lang="en-CA" sz="2400" dirty="0">
                  <a:solidFill>
                    <a:schemeClr val="accent3"/>
                  </a:solidFill>
                  <a:latin typeface="Roboto"/>
                  <a:ea typeface="Roboto"/>
                  <a:cs typeface="Roboto"/>
                  <a:sym typeface="Roboto"/>
                </a:rPr>
                <a:t>Goal is to go public in Q2 2024</a:t>
              </a:r>
            </a:p>
            <a:p>
              <a:pPr marL="428625" indent="-428625">
                <a:spcBef>
                  <a:spcPts val="1200"/>
                </a:spcBef>
                <a:buFontTx/>
                <a:buChar char="-"/>
              </a:pPr>
              <a:endParaRPr lang="en-CA" sz="2700" dirty="0">
                <a:solidFill>
                  <a:schemeClr val="accent3"/>
                </a:solidFill>
                <a:latin typeface="Roboto"/>
                <a:ea typeface="Roboto"/>
                <a:cs typeface="Roboto"/>
                <a:sym typeface="Roboto"/>
              </a:endParaRPr>
            </a:p>
            <a:p>
              <a:pPr marL="428625" indent="-428625">
                <a:spcBef>
                  <a:spcPts val="1200"/>
                </a:spcBef>
                <a:buFontTx/>
                <a:buChar char="-"/>
              </a:pPr>
              <a:endParaRPr sz="2700" dirty="0">
                <a:solidFill>
                  <a:schemeClr val="accent3"/>
                </a:solidFill>
                <a:latin typeface="Roboto"/>
                <a:ea typeface="Roboto"/>
                <a:cs typeface="Roboto"/>
                <a:sym typeface="Roboto"/>
              </a:endParaRPr>
            </a:p>
          </p:txBody>
        </p:sp>
        <p:grpSp>
          <p:nvGrpSpPr>
            <p:cNvPr id="3" name="Group 2">
              <a:extLst>
                <a:ext uri="{FF2B5EF4-FFF2-40B4-BE49-F238E27FC236}">
                  <a16:creationId xmlns:a16="http://schemas.microsoft.com/office/drawing/2014/main" id="{01AC34A2-1273-D333-E298-A31D46761CC6}"/>
                </a:ext>
              </a:extLst>
            </p:cNvPr>
            <p:cNvGrpSpPr/>
            <p:nvPr/>
          </p:nvGrpSpPr>
          <p:grpSpPr>
            <a:xfrm>
              <a:off x="457200" y="1311689"/>
              <a:ext cx="3383285" cy="555791"/>
              <a:chOff x="461428" y="1918449"/>
              <a:chExt cx="3383285" cy="555791"/>
            </a:xfrm>
          </p:grpSpPr>
          <p:pic>
            <p:nvPicPr>
              <p:cNvPr id="4" name="Picture 3">
                <a:extLst>
                  <a:ext uri="{FF2B5EF4-FFF2-40B4-BE49-F238E27FC236}">
                    <a16:creationId xmlns:a16="http://schemas.microsoft.com/office/drawing/2014/main" id="{CA235E99-39C0-FDBE-D2FA-C88341C76E81}"/>
                  </a:ext>
                </a:extLst>
              </p:cNvPr>
              <p:cNvPicPr>
                <a:picLocks noChangeAspect="1"/>
              </p:cNvPicPr>
              <p:nvPr/>
            </p:nvPicPr>
            <p:blipFill>
              <a:blip r:embed="rId4"/>
              <a:srcRect/>
              <a:stretch/>
            </p:blipFill>
            <p:spPr>
              <a:xfrm>
                <a:off x="461428" y="1965876"/>
                <a:ext cx="508364" cy="508364"/>
              </a:xfrm>
              <a:prstGeom prst="rect">
                <a:avLst/>
              </a:prstGeom>
            </p:spPr>
          </p:pic>
          <p:sp>
            <p:nvSpPr>
              <p:cNvPr id="5" name="Google Shape;161;p22">
                <a:extLst>
                  <a:ext uri="{FF2B5EF4-FFF2-40B4-BE49-F238E27FC236}">
                    <a16:creationId xmlns:a16="http://schemas.microsoft.com/office/drawing/2014/main" id="{38FC50A3-D4C9-1449-E015-D9C2BD268661}"/>
                  </a:ext>
                </a:extLst>
              </p:cNvPr>
              <p:cNvSpPr txBox="1"/>
              <p:nvPr/>
            </p:nvSpPr>
            <p:spPr>
              <a:xfrm>
                <a:off x="999046" y="1918449"/>
                <a:ext cx="2845667" cy="442570"/>
              </a:xfrm>
              <a:prstGeom prst="rect">
                <a:avLst/>
              </a:prstGeom>
              <a:noFill/>
              <a:ln>
                <a:noFill/>
              </a:ln>
            </p:spPr>
            <p:txBody>
              <a:bodyPr spcFirstLastPara="1" wrap="square" lIns="137138" tIns="0" rIns="137138" bIns="68550" anchor="t" anchorCtr="0">
                <a:noAutofit/>
              </a:bodyPr>
              <a:lstStyle/>
              <a:p>
                <a:pPr>
                  <a:spcBef>
                    <a:spcPts val="1200"/>
                  </a:spcBef>
                  <a:buClr>
                    <a:schemeClr val="accent2"/>
                  </a:buClr>
                </a:pPr>
                <a:r>
                  <a:rPr lang="en-CA" sz="2700" dirty="0">
                    <a:solidFill>
                      <a:schemeClr val="accent3"/>
                    </a:solidFill>
                    <a:latin typeface="Roboto"/>
                    <a:ea typeface="Roboto"/>
                    <a:cs typeface="Roboto"/>
                    <a:sym typeface="Roboto"/>
                  </a:rPr>
                  <a:t>Disruptive, patent pending technology</a:t>
                </a:r>
              </a:p>
            </p:txBody>
          </p:sp>
        </p:grpSp>
        <p:sp>
          <p:nvSpPr>
            <p:cNvPr id="7" name="TextBox 6">
              <a:extLst>
                <a:ext uri="{FF2B5EF4-FFF2-40B4-BE49-F238E27FC236}">
                  <a16:creationId xmlns:a16="http://schemas.microsoft.com/office/drawing/2014/main" id="{CF6B967A-9947-2940-58B3-D3CEB3691075}"/>
                </a:ext>
              </a:extLst>
            </p:cNvPr>
            <p:cNvSpPr txBox="1"/>
            <p:nvPr/>
          </p:nvSpPr>
          <p:spPr>
            <a:xfrm>
              <a:off x="380081" y="849658"/>
              <a:ext cx="3929450" cy="315984"/>
            </a:xfrm>
            <a:prstGeom prst="rect">
              <a:avLst/>
            </a:prstGeom>
            <a:noFill/>
          </p:spPr>
          <p:txBody>
            <a:bodyPr wrap="square">
              <a:spAutoFit/>
            </a:bodyPr>
            <a:lstStyle/>
            <a:p>
              <a:pPr>
                <a:lnSpc>
                  <a:spcPct val="110000"/>
                </a:lnSpc>
                <a:buSzPts val="1100"/>
              </a:pPr>
              <a:r>
                <a:rPr lang="en-CA" sz="2400" b="1" dirty="0">
                  <a:solidFill>
                    <a:schemeClr val="accent1"/>
                  </a:solidFill>
                  <a:latin typeface="Roboto"/>
                  <a:ea typeface="Roboto"/>
                  <a:cs typeface="Roboto"/>
                  <a:sym typeface="Roboto"/>
                </a:rPr>
                <a:t>To Invest</a:t>
              </a:r>
              <a:endParaRPr lang="en-CA" sz="2400" b="1" dirty="0">
                <a:solidFill>
                  <a:srgbClr val="92C134"/>
                </a:solidFill>
                <a:latin typeface="Roboto"/>
                <a:ea typeface="Roboto"/>
                <a:cs typeface="Roboto"/>
                <a:sym typeface="Roboto"/>
              </a:endParaRPr>
            </a:p>
          </p:txBody>
        </p:sp>
        <p:grpSp>
          <p:nvGrpSpPr>
            <p:cNvPr id="8" name="Group 7">
              <a:extLst>
                <a:ext uri="{FF2B5EF4-FFF2-40B4-BE49-F238E27FC236}">
                  <a16:creationId xmlns:a16="http://schemas.microsoft.com/office/drawing/2014/main" id="{D4CC93D3-C096-7465-7677-72D18E5B4303}"/>
                </a:ext>
              </a:extLst>
            </p:cNvPr>
            <p:cNvGrpSpPr/>
            <p:nvPr/>
          </p:nvGrpSpPr>
          <p:grpSpPr>
            <a:xfrm>
              <a:off x="420353" y="2008393"/>
              <a:ext cx="3570973" cy="564875"/>
              <a:chOff x="424581" y="2005662"/>
              <a:chExt cx="3570973" cy="564875"/>
            </a:xfrm>
          </p:grpSpPr>
          <p:pic>
            <p:nvPicPr>
              <p:cNvPr id="9" name="Picture 8">
                <a:extLst>
                  <a:ext uri="{FF2B5EF4-FFF2-40B4-BE49-F238E27FC236}">
                    <a16:creationId xmlns:a16="http://schemas.microsoft.com/office/drawing/2014/main" id="{764EA892-C2D7-A5B1-6690-47E67EED6CB9}"/>
                  </a:ext>
                </a:extLst>
              </p:cNvPr>
              <p:cNvPicPr>
                <a:picLocks noChangeAspect="1"/>
              </p:cNvPicPr>
              <p:nvPr/>
            </p:nvPicPr>
            <p:blipFill>
              <a:blip r:embed="rId5"/>
              <a:srcRect/>
              <a:stretch/>
            </p:blipFill>
            <p:spPr>
              <a:xfrm>
                <a:off x="424581" y="2005662"/>
                <a:ext cx="564875" cy="564875"/>
              </a:xfrm>
              <a:prstGeom prst="rect">
                <a:avLst/>
              </a:prstGeom>
            </p:spPr>
          </p:pic>
          <p:sp>
            <p:nvSpPr>
              <p:cNvPr id="10" name="Google Shape;161;p22">
                <a:extLst>
                  <a:ext uri="{FF2B5EF4-FFF2-40B4-BE49-F238E27FC236}">
                    <a16:creationId xmlns:a16="http://schemas.microsoft.com/office/drawing/2014/main" id="{7811E796-F8B1-0505-F985-7C955545C281}"/>
                  </a:ext>
                </a:extLst>
              </p:cNvPr>
              <p:cNvSpPr txBox="1"/>
              <p:nvPr/>
            </p:nvSpPr>
            <p:spPr>
              <a:xfrm>
                <a:off x="969792" y="2058224"/>
                <a:ext cx="3025762" cy="442570"/>
              </a:xfrm>
              <a:prstGeom prst="rect">
                <a:avLst/>
              </a:prstGeom>
              <a:noFill/>
              <a:ln>
                <a:noFill/>
              </a:ln>
            </p:spPr>
            <p:txBody>
              <a:bodyPr spcFirstLastPara="1" wrap="square" lIns="137138" tIns="0" rIns="137138" bIns="68550" anchor="t" anchorCtr="0">
                <a:noAutofit/>
              </a:bodyPr>
              <a:lstStyle/>
              <a:p>
                <a:pPr>
                  <a:spcBef>
                    <a:spcPts val="1200"/>
                  </a:spcBef>
                  <a:buClr>
                    <a:schemeClr val="accent2"/>
                  </a:buClr>
                </a:pPr>
                <a:r>
                  <a:rPr lang="en-CA" sz="2700" dirty="0">
                    <a:solidFill>
                      <a:schemeClr val="accent3"/>
                    </a:solidFill>
                    <a:latin typeface="Roboto"/>
                    <a:ea typeface="Roboto"/>
                    <a:cs typeface="Roboto"/>
                    <a:sym typeface="Roboto"/>
                  </a:rPr>
                  <a:t>Proven market and sales</a:t>
                </a:r>
              </a:p>
            </p:txBody>
          </p:sp>
        </p:grpSp>
        <p:grpSp>
          <p:nvGrpSpPr>
            <p:cNvPr id="11" name="Group 10">
              <a:extLst>
                <a:ext uri="{FF2B5EF4-FFF2-40B4-BE49-F238E27FC236}">
                  <a16:creationId xmlns:a16="http://schemas.microsoft.com/office/drawing/2014/main" id="{BAB25597-204C-775A-3ACF-63F9660F324E}"/>
                </a:ext>
              </a:extLst>
            </p:cNvPr>
            <p:cNvGrpSpPr/>
            <p:nvPr/>
          </p:nvGrpSpPr>
          <p:grpSpPr>
            <a:xfrm>
              <a:off x="476864" y="2582107"/>
              <a:ext cx="3906901" cy="508364"/>
              <a:chOff x="481092" y="1948507"/>
              <a:chExt cx="3906901" cy="508364"/>
            </a:xfrm>
          </p:grpSpPr>
          <p:pic>
            <p:nvPicPr>
              <p:cNvPr id="12" name="Picture 11">
                <a:extLst>
                  <a:ext uri="{FF2B5EF4-FFF2-40B4-BE49-F238E27FC236}">
                    <a16:creationId xmlns:a16="http://schemas.microsoft.com/office/drawing/2014/main" id="{B26779CE-3D6D-ABAB-4394-342C138B1717}"/>
                  </a:ext>
                </a:extLst>
              </p:cNvPr>
              <p:cNvPicPr>
                <a:picLocks noChangeAspect="1"/>
              </p:cNvPicPr>
              <p:nvPr/>
            </p:nvPicPr>
            <p:blipFill>
              <a:blip r:embed="rId6"/>
              <a:srcRect/>
              <a:stretch/>
            </p:blipFill>
            <p:spPr>
              <a:xfrm>
                <a:off x="481092" y="1948507"/>
                <a:ext cx="508364" cy="508364"/>
              </a:xfrm>
              <a:prstGeom prst="rect">
                <a:avLst/>
              </a:prstGeom>
            </p:spPr>
          </p:pic>
          <p:sp>
            <p:nvSpPr>
              <p:cNvPr id="13" name="Google Shape;161;p22">
                <a:extLst>
                  <a:ext uri="{FF2B5EF4-FFF2-40B4-BE49-F238E27FC236}">
                    <a16:creationId xmlns:a16="http://schemas.microsoft.com/office/drawing/2014/main" id="{BDCA3465-F49C-7F40-D900-32D75B994185}"/>
                  </a:ext>
                </a:extLst>
              </p:cNvPr>
              <p:cNvSpPr txBox="1"/>
              <p:nvPr/>
            </p:nvSpPr>
            <p:spPr>
              <a:xfrm>
                <a:off x="971135" y="1967762"/>
                <a:ext cx="3416858" cy="442570"/>
              </a:xfrm>
              <a:prstGeom prst="rect">
                <a:avLst/>
              </a:prstGeom>
              <a:noFill/>
              <a:ln>
                <a:noFill/>
              </a:ln>
            </p:spPr>
            <p:txBody>
              <a:bodyPr spcFirstLastPara="1" wrap="square" lIns="137138" tIns="0" rIns="137138" bIns="68550" anchor="t" anchorCtr="0">
                <a:noAutofit/>
              </a:bodyPr>
              <a:lstStyle/>
              <a:p>
                <a:pPr>
                  <a:spcBef>
                    <a:spcPts val="1200"/>
                  </a:spcBef>
                  <a:buClr>
                    <a:schemeClr val="accent2"/>
                  </a:buClr>
                </a:pPr>
                <a:r>
                  <a:rPr lang="en-CA" sz="2700" dirty="0">
                    <a:solidFill>
                      <a:schemeClr val="accent3"/>
                    </a:solidFill>
                    <a:latin typeface="Roboto"/>
                    <a:ea typeface="Roboto"/>
                    <a:cs typeface="Roboto"/>
                    <a:sym typeface="Roboto"/>
                  </a:rPr>
                  <a:t>Proven technology at commercial scale</a:t>
                </a:r>
              </a:p>
            </p:txBody>
          </p:sp>
        </p:grpSp>
        <p:grpSp>
          <p:nvGrpSpPr>
            <p:cNvPr id="14" name="Group 13">
              <a:extLst>
                <a:ext uri="{FF2B5EF4-FFF2-40B4-BE49-F238E27FC236}">
                  <a16:creationId xmlns:a16="http://schemas.microsoft.com/office/drawing/2014/main" id="{1F72BC98-1FBE-4BC5-8917-2DCC86061DDF}"/>
                </a:ext>
              </a:extLst>
            </p:cNvPr>
            <p:cNvGrpSpPr/>
            <p:nvPr/>
          </p:nvGrpSpPr>
          <p:grpSpPr>
            <a:xfrm>
              <a:off x="457200" y="3271173"/>
              <a:ext cx="4044516" cy="508364"/>
              <a:chOff x="461428" y="2005663"/>
              <a:chExt cx="4044516" cy="508364"/>
            </a:xfrm>
          </p:grpSpPr>
          <p:pic>
            <p:nvPicPr>
              <p:cNvPr id="15" name="Picture 14">
                <a:extLst>
                  <a:ext uri="{FF2B5EF4-FFF2-40B4-BE49-F238E27FC236}">
                    <a16:creationId xmlns:a16="http://schemas.microsoft.com/office/drawing/2014/main" id="{032CC0BF-43E6-45F7-D3CE-6F37A714F612}"/>
                  </a:ext>
                </a:extLst>
              </p:cNvPr>
              <p:cNvPicPr>
                <a:picLocks noChangeAspect="1"/>
              </p:cNvPicPr>
              <p:nvPr/>
            </p:nvPicPr>
            <p:blipFill>
              <a:blip r:embed="rId7"/>
              <a:srcRect/>
              <a:stretch/>
            </p:blipFill>
            <p:spPr>
              <a:xfrm>
                <a:off x="461428" y="2005663"/>
                <a:ext cx="508364" cy="508364"/>
              </a:xfrm>
              <a:prstGeom prst="rect">
                <a:avLst/>
              </a:prstGeom>
            </p:spPr>
          </p:pic>
          <p:sp>
            <p:nvSpPr>
              <p:cNvPr id="16" name="Google Shape;161;p22">
                <a:extLst>
                  <a:ext uri="{FF2B5EF4-FFF2-40B4-BE49-F238E27FC236}">
                    <a16:creationId xmlns:a16="http://schemas.microsoft.com/office/drawing/2014/main" id="{44149F3F-FA4E-858A-AADF-B29147D0BA67}"/>
                  </a:ext>
                </a:extLst>
              </p:cNvPr>
              <p:cNvSpPr txBox="1"/>
              <p:nvPr/>
            </p:nvSpPr>
            <p:spPr>
              <a:xfrm>
                <a:off x="969792" y="2016619"/>
                <a:ext cx="3536152" cy="398564"/>
              </a:xfrm>
              <a:prstGeom prst="rect">
                <a:avLst/>
              </a:prstGeom>
              <a:noFill/>
              <a:ln>
                <a:noFill/>
              </a:ln>
            </p:spPr>
            <p:txBody>
              <a:bodyPr spcFirstLastPara="1" wrap="square" lIns="137138" tIns="0" rIns="137138" bIns="68550" anchor="t" anchorCtr="0">
                <a:noAutofit/>
              </a:bodyPr>
              <a:lstStyle/>
              <a:p>
                <a:pPr>
                  <a:spcBef>
                    <a:spcPts val="1200"/>
                  </a:spcBef>
                  <a:buClr>
                    <a:schemeClr val="accent2"/>
                  </a:buClr>
                </a:pPr>
                <a:r>
                  <a:rPr lang="en-CA" sz="2700" dirty="0">
                    <a:solidFill>
                      <a:schemeClr val="accent3"/>
                    </a:solidFill>
                    <a:latin typeface="Roboto"/>
                    <a:ea typeface="Roboto"/>
                    <a:cs typeface="Roboto"/>
                    <a:sym typeface="Roboto"/>
                  </a:rPr>
                  <a:t>Additional plants/partnerships in pipeline</a:t>
                </a:r>
              </a:p>
            </p:txBody>
          </p:sp>
        </p:grpSp>
        <p:grpSp>
          <p:nvGrpSpPr>
            <p:cNvPr id="17" name="Group 16">
              <a:extLst>
                <a:ext uri="{FF2B5EF4-FFF2-40B4-BE49-F238E27FC236}">
                  <a16:creationId xmlns:a16="http://schemas.microsoft.com/office/drawing/2014/main" id="{654A1132-C465-54D0-8C5D-344D3F505305}"/>
                </a:ext>
              </a:extLst>
            </p:cNvPr>
            <p:cNvGrpSpPr/>
            <p:nvPr/>
          </p:nvGrpSpPr>
          <p:grpSpPr>
            <a:xfrm>
              <a:off x="457200" y="3894452"/>
              <a:ext cx="3553790" cy="656817"/>
              <a:chOff x="461428" y="2005663"/>
              <a:chExt cx="3553790" cy="656817"/>
            </a:xfrm>
          </p:grpSpPr>
          <p:pic>
            <p:nvPicPr>
              <p:cNvPr id="18" name="Picture 17">
                <a:extLst>
                  <a:ext uri="{FF2B5EF4-FFF2-40B4-BE49-F238E27FC236}">
                    <a16:creationId xmlns:a16="http://schemas.microsoft.com/office/drawing/2014/main" id="{7D8E5BA5-146A-3EE7-4237-9CFC01C3EAC2}"/>
                  </a:ext>
                </a:extLst>
              </p:cNvPr>
              <p:cNvPicPr>
                <a:picLocks noChangeAspect="1"/>
              </p:cNvPicPr>
              <p:nvPr/>
            </p:nvPicPr>
            <p:blipFill>
              <a:blip r:embed="rId8"/>
              <a:srcRect/>
              <a:stretch/>
            </p:blipFill>
            <p:spPr>
              <a:xfrm>
                <a:off x="461428" y="2005663"/>
                <a:ext cx="508364" cy="508364"/>
              </a:xfrm>
              <a:prstGeom prst="rect">
                <a:avLst/>
              </a:prstGeom>
            </p:spPr>
          </p:pic>
          <p:sp>
            <p:nvSpPr>
              <p:cNvPr id="19" name="Google Shape;161;p22">
                <a:extLst>
                  <a:ext uri="{FF2B5EF4-FFF2-40B4-BE49-F238E27FC236}">
                    <a16:creationId xmlns:a16="http://schemas.microsoft.com/office/drawing/2014/main" id="{36A9D1A6-D662-F73E-B46C-5EB9A244EB06}"/>
                  </a:ext>
                </a:extLst>
              </p:cNvPr>
              <p:cNvSpPr txBox="1"/>
              <p:nvPr/>
            </p:nvSpPr>
            <p:spPr>
              <a:xfrm>
                <a:off x="989456" y="2064903"/>
                <a:ext cx="3025762" cy="597577"/>
              </a:xfrm>
              <a:prstGeom prst="rect">
                <a:avLst/>
              </a:prstGeom>
              <a:noFill/>
              <a:ln>
                <a:noFill/>
              </a:ln>
            </p:spPr>
            <p:txBody>
              <a:bodyPr spcFirstLastPara="1" wrap="square" lIns="137138" tIns="0" rIns="137138" bIns="68550" anchor="t" anchorCtr="0">
                <a:noAutofit/>
              </a:bodyPr>
              <a:lstStyle/>
              <a:p>
                <a:pPr>
                  <a:spcBef>
                    <a:spcPts val="1200"/>
                  </a:spcBef>
                  <a:buClr>
                    <a:schemeClr val="accent2"/>
                  </a:buClr>
                </a:pPr>
                <a:r>
                  <a:rPr lang="en-CA" sz="2700" dirty="0">
                    <a:solidFill>
                      <a:schemeClr val="accent3"/>
                    </a:solidFill>
                    <a:latin typeface="Roboto"/>
                    <a:ea typeface="Roboto"/>
                    <a:cs typeface="Roboto"/>
                    <a:sym typeface="Roboto"/>
                  </a:rPr>
                  <a:t>International Opportunities  </a:t>
                </a:r>
              </a:p>
            </p:txBody>
          </p:sp>
        </p:grpSp>
        <p:grpSp>
          <p:nvGrpSpPr>
            <p:cNvPr id="20" name="Group 19">
              <a:extLst>
                <a:ext uri="{FF2B5EF4-FFF2-40B4-BE49-F238E27FC236}">
                  <a16:creationId xmlns:a16="http://schemas.microsoft.com/office/drawing/2014/main" id="{F5C0E3A8-97C4-FF0F-153C-5F760166EE8B}"/>
                </a:ext>
              </a:extLst>
            </p:cNvPr>
            <p:cNvGrpSpPr/>
            <p:nvPr/>
          </p:nvGrpSpPr>
          <p:grpSpPr>
            <a:xfrm>
              <a:off x="457200" y="4593962"/>
              <a:ext cx="3354031" cy="520276"/>
              <a:chOff x="461428" y="1993751"/>
              <a:chExt cx="3354031" cy="520276"/>
            </a:xfrm>
          </p:grpSpPr>
          <p:pic>
            <p:nvPicPr>
              <p:cNvPr id="21" name="Picture 20">
                <a:extLst>
                  <a:ext uri="{FF2B5EF4-FFF2-40B4-BE49-F238E27FC236}">
                    <a16:creationId xmlns:a16="http://schemas.microsoft.com/office/drawing/2014/main" id="{9D9740AE-4899-4F5F-31ED-F34FC257B637}"/>
                  </a:ext>
                </a:extLst>
              </p:cNvPr>
              <p:cNvPicPr>
                <a:picLocks noChangeAspect="1"/>
              </p:cNvPicPr>
              <p:nvPr/>
            </p:nvPicPr>
            <p:blipFill>
              <a:blip r:embed="rId9"/>
              <a:srcRect/>
              <a:stretch/>
            </p:blipFill>
            <p:spPr>
              <a:xfrm>
                <a:off x="461428" y="2005663"/>
                <a:ext cx="508364" cy="508364"/>
              </a:xfrm>
              <a:prstGeom prst="rect">
                <a:avLst/>
              </a:prstGeom>
            </p:spPr>
          </p:pic>
          <p:sp>
            <p:nvSpPr>
              <p:cNvPr id="22" name="Google Shape;161;p22">
                <a:extLst>
                  <a:ext uri="{FF2B5EF4-FFF2-40B4-BE49-F238E27FC236}">
                    <a16:creationId xmlns:a16="http://schemas.microsoft.com/office/drawing/2014/main" id="{3369E759-327F-F3DB-0CBB-EA8494588675}"/>
                  </a:ext>
                </a:extLst>
              </p:cNvPr>
              <p:cNvSpPr txBox="1"/>
              <p:nvPr/>
            </p:nvSpPr>
            <p:spPr>
              <a:xfrm>
                <a:off x="969792" y="1993751"/>
                <a:ext cx="2845667" cy="442570"/>
              </a:xfrm>
              <a:prstGeom prst="rect">
                <a:avLst/>
              </a:prstGeom>
              <a:noFill/>
              <a:ln>
                <a:noFill/>
              </a:ln>
            </p:spPr>
            <p:txBody>
              <a:bodyPr spcFirstLastPara="1" wrap="square" lIns="137138" tIns="0" rIns="137138" bIns="68550" anchor="ctr" anchorCtr="0">
                <a:noAutofit/>
              </a:bodyPr>
              <a:lstStyle/>
              <a:p>
                <a:pPr>
                  <a:spcBef>
                    <a:spcPts val="1200"/>
                  </a:spcBef>
                  <a:buClr>
                    <a:schemeClr val="accent2"/>
                  </a:buClr>
                </a:pPr>
                <a:r>
                  <a:rPr lang="en-CA" sz="2700" dirty="0">
                    <a:solidFill>
                      <a:schemeClr val="accent3"/>
                    </a:solidFill>
                    <a:latin typeface="Roboto"/>
                    <a:ea typeface="Roboto"/>
                    <a:cs typeface="Roboto"/>
                    <a:sym typeface="Roboto"/>
                  </a:rPr>
                  <a:t>In Commercial Production</a:t>
                </a:r>
              </a:p>
            </p:txBody>
          </p:sp>
        </p:gr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2" name="Freeform 2"/>
          <p:cNvSpPr/>
          <p:nvPr/>
        </p:nvSpPr>
        <p:spPr>
          <a:xfrm>
            <a:off x="6892555" y="1769938"/>
            <a:ext cx="10366745" cy="9861366"/>
          </a:xfrm>
          <a:custGeom>
            <a:avLst/>
            <a:gdLst/>
            <a:ahLst/>
            <a:cxnLst/>
            <a:rect l="l" t="t" r="r" b="b"/>
            <a:pathLst>
              <a:path w="10366745" h="9861366">
                <a:moveTo>
                  <a:pt x="0" y="0"/>
                </a:moveTo>
                <a:lnTo>
                  <a:pt x="10366745" y="0"/>
                </a:lnTo>
                <a:lnTo>
                  <a:pt x="10366745" y="9861366"/>
                </a:lnTo>
                <a:lnTo>
                  <a:pt x="0" y="986136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CA"/>
          </a:p>
        </p:txBody>
      </p:sp>
      <p:grpSp>
        <p:nvGrpSpPr>
          <p:cNvPr id="3" name="Group 3"/>
          <p:cNvGrpSpPr/>
          <p:nvPr/>
        </p:nvGrpSpPr>
        <p:grpSpPr>
          <a:xfrm>
            <a:off x="11587746" y="46700"/>
            <a:ext cx="6700254" cy="10287000"/>
            <a:chOff x="0" y="0"/>
            <a:chExt cx="8933672" cy="13716000"/>
          </a:xfrm>
        </p:grpSpPr>
        <p:pic>
          <p:nvPicPr>
            <p:cNvPr id="4" name="Picture 4"/>
            <p:cNvPicPr>
              <a:picLocks noChangeAspect="1"/>
            </p:cNvPicPr>
            <p:nvPr/>
          </p:nvPicPr>
          <p:blipFill>
            <a:blip r:embed="rId4"/>
            <a:srcRect l="21770" r="37650" b="52130"/>
            <a:stretch>
              <a:fillRect/>
            </a:stretch>
          </p:blipFill>
          <p:spPr>
            <a:xfrm>
              <a:off x="0" y="0"/>
              <a:ext cx="8933672" cy="13716000"/>
            </a:xfrm>
            <a:prstGeom prst="rect">
              <a:avLst/>
            </a:prstGeom>
          </p:spPr>
        </p:pic>
      </p:grpSp>
      <p:grpSp>
        <p:nvGrpSpPr>
          <p:cNvPr id="5" name="Group 5"/>
          <p:cNvGrpSpPr/>
          <p:nvPr/>
        </p:nvGrpSpPr>
        <p:grpSpPr>
          <a:xfrm>
            <a:off x="8365712" y="2837131"/>
            <a:ext cx="5222517" cy="1137491"/>
            <a:chOff x="0" y="0"/>
            <a:chExt cx="1905188" cy="414960"/>
          </a:xfrm>
        </p:grpSpPr>
        <p:sp>
          <p:nvSpPr>
            <p:cNvPr id="6" name="Freeform 6"/>
            <p:cNvSpPr/>
            <p:nvPr/>
          </p:nvSpPr>
          <p:spPr>
            <a:xfrm>
              <a:off x="0" y="0"/>
              <a:ext cx="1905188" cy="414960"/>
            </a:xfrm>
            <a:custGeom>
              <a:avLst/>
              <a:gdLst/>
              <a:ahLst/>
              <a:cxnLst/>
              <a:rect l="l" t="t" r="r" b="b"/>
              <a:pathLst>
                <a:path w="1905188" h="414960">
                  <a:moveTo>
                    <a:pt x="0" y="0"/>
                  </a:moveTo>
                  <a:lnTo>
                    <a:pt x="1905188" y="0"/>
                  </a:lnTo>
                  <a:lnTo>
                    <a:pt x="1905188" y="414960"/>
                  </a:lnTo>
                  <a:lnTo>
                    <a:pt x="0" y="414960"/>
                  </a:lnTo>
                  <a:close/>
                </a:path>
              </a:pathLst>
            </a:custGeom>
            <a:solidFill>
              <a:srgbClr val="B4C835"/>
            </a:solidFill>
          </p:spPr>
          <p:txBody>
            <a:bodyPr/>
            <a:lstStyle/>
            <a:p>
              <a:endParaRPr lang="en-CA"/>
            </a:p>
          </p:txBody>
        </p:sp>
      </p:grpSp>
      <p:grpSp>
        <p:nvGrpSpPr>
          <p:cNvPr id="7" name="Group 7"/>
          <p:cNvGrpSpPr/>
          <p:nvPr/>
        </p:nvGrpSpPr>
        <p:grpSpPr>
          <a:xfrm>
            <a:off x="7311936" y="2837131"/>
            <a:ext cx="1052779" cy="1137491"/>
            <a:chOff x="0" y="0"/>
            <a:chExt cx="491311" cy="530844"/>
          </a:xfrm>
        </p:grpSpPr>
        <p:sp>
          <p:nvSpPr>
            <p:cNvPr id="8" name="Freeform 8"/>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n-CA"/>
            </a:p>
          </p:txBody>
        </p:sp>
      </p:grpSp>
      <p:grpSp>
        <p:nvGrpSpPr>
          <p:cNvPr id="9" name="Group 9"/>
          <p:cNvGrpSpPr/>
          <p:nvPr/>
        </p:nvGrpSpPr>
        <p:grpSpPr>
          <a:xfrm>
            <a:off x="8365712" y="4268719"/>
            <a:ext cx="5222517" cy="1131510"/>
            <a:chOff x="0" y="0"/>
            <a:chExt cx="1905188" cy="412778"/>
          </a:xfrm>
        </p:grpSpPr>
        <p:sp>
          <p:nvSpPr>
            <p:cNvPr id="10" name="Freeform 10"/>
            <p:cNvSpPr/>
            <p:nvPr/>
          </p:nvSpPr>
          <p:spPr>
            <a:xfrm>
              <a:off x="0" y="0"/>
              <a:ext cx="1905188" cy="412778"/>
            </a:xfrm>
            <a:custGeom>
              <a:avLst/>
              <a:gdLst/>
              <a:ahLst/>
              <a:cxnLst/>
              <a:rect l="l" t="t" r="r" b="b"/>
              <a:pathLst>
                <a:path w="1905188" h="412778">
                  <a:moveTo>
                    <a:pt x="0" y="0"/>
                  </a:moveTo>
                  <a:lnTo>
                    <a:pt x="1905188" y="0"/>
                  </a:lnTo>
                  <a:lnTo>
                    <a:pt x="1905188" y="412778"/>
                  </a:lnTo>
                  <a:lnTo>
                    <a:pt x="0" y="412778"/>
                  </a:lnTo>
                  <a:close/>
                </a:path>
              </a:pathLst>
            </a:custGeom>
            <a:solidFill>
              <a:srgbClr val="B4C835"/>
            </a:solidFill>
          </p:spPr>
          <p:txBody>
            <a:bodyPr/>
            <a:lstStyle/>
            <a:p>
              <a:endParaRPr lang="en-CA"/>
            </a:p>
          </p:txBody>
        </p:sp>
      </p:grpSp>
      <p:grpSp>
        <p:nvGrpSpPr>
          <p:cNvPr id="11" name="Group 11"/>
          <p:cNvGrpSpPr/>
          <p:nvPr/>
        </p:nvGrpSpPr>
        <p:grpSpPr>
          <a:xfrm>
            <a:off x="8365712" y="5702562"/>
            <a:ext cx="5222517" cy="1574538"/>
            <a:chOff x="0" y="0"/>
            <a:chExt cx="1905188" cy="412703"/>
          </a:xfrm>
        </p:grpSpPr>
        <p:sp>
          <p:nvSpPr>
            <p:cNvPr id="12" name="Freeform 12"/>
            <p:cNvSpPr/>
            <p:nvPr/>
          </p:nvSpPr>
          <p:spPr>
            <a:xfrm>
              <a:off x="0" y="0"/>
              <a:ext cx="1905188" cy="412703"/>
            </a:xfrm>
            <a:custGeom>
              <a:avLst/>
              <a:gdLst/>
              <a:ahLst/>
              <a:cxnLst/>
              <a:rect l="l" t="t" r="r" b="b"/>
              <a:pathLst>
                <a:path w="1905188" h="412703">
                  <a:moveTo>
                    <a:pt x="0" y="0"/>
                  </a:moveTo>
                  <a:lnTo>
                    <a:pt x="1905188" y="0"/>
                  </a:lnTo>
                  <a:lnTo>
                    <a:pt x="1905188" y="412703"/>
                  </a:lnTo>
                  <a:lnTo>
                    <a:pt x="0" y="412703"/>
                  </a:lnTo>
                  <a:close/>
                </a:path>
              </a:pathLst>
            </a:custGeom>
            <a:solidFill>
              <a:srgbClr val="B4C835"/>
            </a:solidFill>
          </p:spPr>
          <p:txBody>
            <a:bodyPr/>
            <a:lstStyle/>
            <a:p>
              <a:endParaRPr lang="en-CA"/>
            </a:p>
          </p:txBody>
        </p:sp>
      </p:grpSp>
      <p:grpSp>
        <p:nvGrpSpPr>
          <p:cNvPr id="13" name="Group 13"/>
          <p:cNvGrpSpPr/>
          <p:nvPr/>
        </p:nvGrpSpPr>
        <p:grpSpPr>
          <a:xfrm>
            <a:off x="1357548" y="1268014"/>
            <a:ext cx="4971365" cy="7149393"/>
            <a:chOff x="0" y="0"/>
            <a:chExt cx="1570429" cy="2258456"/>
          </a:xfrm>
        </p:grpSpPr>
        <p:sp>
          <p:nvSpPr>
            <p:cNvPr id="14" name="Freeform 14"/>
            <p:cNvSpPr/>
            <p:nvPr/>
          </p:nvSpPr>
          <p:spPr>
            <a:xfrm>
              <a:off x="0" y="0"/>
              <a:ext cx="1570429" cy="2258457"/>
            </a:xfrm>
            <a:custGeom>
              <a:avLst/>
              <a:gdLst/>
              <a:ahLst/>
              <a:cxnLst/>
              <a:rect l="l" t="t" r="r" b="b"/>
              <a:pathLst>
                <a:path w="1570429" h="2258457">
                  <a:moveTo>
                    <a:pt x="0" y="0"/>
                  </a:moveTo>
                  <a:lnTo>
                    <a:pt x="1570429" y="0"/>
                  </a:lnTo>
                  <a:lnTo>
                    <a:pt x="1570429" y="2258457"/>
                  </a:lnTo>
                  <a:lnTo>
                    <a:pt x="0" y="2258457"/>
                  </a:lnTo>
                  <a:close/>
                </a:path>
              </a:pathLst>
            </a:custGeom>
            <a:solidFill>
              <a:srgbClr val="001847"/>
            </a:solidFill>
          </p:spPr>
          <p:txBody>
            <a:bodyPr/>
            <a:lstStyle/>
            <a:p>
              <a:endParaRPr lang="en-CA"/>
            </a:p>
          </p:txBody>
        </p:sp>
      </p:grpSp>
      <p:sp>
        <p:nvSpPr>
          <p:cNvPr id="15" name="Freeform 15"/>
          <p:cNvSpPr/>
          <p:nvPr/>
        </p:nvSpPr>
        <p:spPr>
          <a:xfrm>
            <a:off x="7646403" y="3108531"/>
            <a:ext cx="383845" cy="594690"/>
          </a:xfrm>
          <a:custGeom>
            <a:avLst/>
            <a:gdLst/>
            <a:ahLst/>
            <a:cxnLst/>
            <a:rect l="l" t="t" r="r" b="b"/>
            <a:pathLst>
              <a:path w="383845" h="594690">
                <a:moveTo>
                  <a:pt x="0" y="0"/>
                </a:moveTo>
                <a:lnTo>
                  <a:pt x="383846" y="0"/>
                </a:lnTo>
                <a:lnTo>
                  <a:pt x="383846" y="594690"/>
                </a:lnTo>
                <a:lnTo>
                  <a:pt x="0" y="5946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CA"/>
          </a:p>
        </p:txBody>
      </p:sp>
      <p:grpSp>
        <p:nvGrpSpPr>
          <p:cNvPr id="16" name="Group 16"/>
          <p:cNvGrpSpPr/>
          <p:nvPr/>
        </p:nvGrpSpPr>
        <p:grpSpPr>
          <a:xfrm>
            <a:off x="7311936" y="4268719"/>
            <a:ext cx="1053776" cy="1138568"/>
            <a:chOff x="0" y="0"/>
            <a:chExt cx="491311" cy="530844"/>
          </a:xfrm>
        </p:grpSpPr>
        <p:sp>
          <p:nvSpPr>
            <p:cNvPr id="17" name="Freeform 17"/>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n-CA"/>
            </a:p>
          </p:txBody>
        </p:sp>
      </p:grpSp>
      <p:grpSp>
        <p:nvGrpSpPr>
          <p:cNvPr id="18" name="Group 18"/>
          <p:cNvGrpSpPr/>
          <p:nvPr/>
        </p:nvGrpSpPr>
        <p:grpSpPr>
          <a:xfrm>
            <a:off x="7311936" y="5709722"/>
            <a:ext cx="1053776" cy="1574538"/>
            <a:chOff x="0" y="0"/>
            <a:chExt cx="491311" cy="530844"/>
          </a:xfrm>
        </p:grpSpPr>
        <p:sp>
          <p:nvSpPr>
            <p:cNvPr id="19" name="Freeform 19"/>
            <p:cNvSpPr/>
            <p:nvPr/>
          </p:nvSpPr>
          <p:spPr>
            <a:xfrm>
              <a:off x="0" y="0"/>
              <a:ext cx="491311" cy="530844"/>
            </a:xfrm>
            <a:custGeom>
              <a:avLst/>
              <a:gdLst/>
              <a:ahLst/>
              <a:cxnLst/>
              <a:rect l="l" t="t" r="r" b="b"/>
              <a:pathLst>
                <a:path w="491311" h="530844">
                  <a:moveTo>
                    <a:pt x="0" y="0"/>
                  </a:moveTo>
                  <a:lnTo>
                    <a:pt x="491311" y="0"/>
                  </a:lnTo>
                  <a:lnTo>
                    <a:pt x="491311" y="530844"/>
                  </a:lnTo>
                  <a:lnTo>
                    <a:pt x="0" y="530844"/>
                  </a:lnTo>
                  <a:close/>
                </a:path>
              </a:pathLst>
            </a:custGeom>
            <a:solidFill>
              <a:srgbClr val="1D3055"/>
            </a:solidFill>
          </p:spPr>
          <p:txBody>
            <a:bodyPr/>
            <a:lstStyle/>
            <a:p>
              <a:endParaRPr lang="en-CA"/>
            </a:p>
          </p:txBody>
        </p:sp>
      </p:grpSp>
      <p:sp>
        <p:nvSpPr>
          <p:cNvPr id="20" name="Freeform 20"/>
          <p:cNvSpPr/>
          <p:nvPr/>
        </p:nvSpPr>
        <p:spPr>
          <a:xfrm>
            <a:off x="7541198" y="4540376"/>
            <a:ext cx="595253" cy="595253"/>
          </a:xfrm>
          <a:custGeom>
            <a:avLst/>
            <a:gdLst/>
            <a:ahLst/>
            <a:cxnLst/>
            <a:rect l="l" t="t" r="r" b="b"/>
            <a:pathLst>
              <a:path w="595253" h="595253">
                <a:moveTo>
                  <a:pt x="0" y="0"/>
                </a:moveTo>
                <a:lnTo>
                  <a:pt x="595253" y="0"/>
                </a:lnTo>
                <a:lnTo>
                  <a:pt x="595253" y="595253"/>
                </a:lnTo>
                <a:lnTo>
                  <a:pt x="0" y="5952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CA"/>
          </a:p>
        </p:txBody>
      </p:sp>
      <p:sp>
        <p:nvSpPr>
          <p:cNvPr id="21" name="Freeform 21"/>
          <p:cNvSpPr/>
          <p:nvPr/>
        </p:nvSpPr>
        <p:spPr>
          <a:xfrm>
            <a:off x="7541198" y="5981380"/>
            <a:ext cx="595253" cy="595253"/>
          </a:xfrm>
          <a:custGeom>
            <a:avLst/>
            <a:gdLst/>
            <a:ahLst/>
            <a:cxnLst/>
            <a:rect l="l" t="t" r="r" b="b"/>
            <a:pathLst>
              <a:path w="595253" h="595253">
                <a:moveTo>
                  <a:pt x="0" y="0"/>
                </a:moveTo>
                <a:lnTo>
                  <a:pt x="595253" y="0"/>
                </a:lnTo>
                <a:lnTo>
                  <a:pt x="595253" y="595253"/>
                </a:lnTo>
                <a:lnTo>
                  <a:pt x="0" y="5952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CA"/>
          </a:p>
        </p:txBody>
      </p:sp>
      <p:sp>
        <p:nvSpPr>
          <p:cNvPr id="22" name="TextBox 22"/>
          <p:cNvSpPr txBox="1"/>
          <p:nvPr/>
        </p:nvSpPr>
        <p:spPr>
          <a:xfrm>
            <a:off x="8718207" y="3099480"/>
            <a:ext cx="4195774" cy="251460"/>
          </a:xfrm>
          <a:prstGeom prst="rect">
            <a:avLst/>
          </a:prstGeom>
        </p:spPr>
        <p:txBody>
          <a:bodyPr lIns="0" tIns="0" rIns="0" bIns="0" rtlCol="0" anchor="t">
            <a:spAutoFit/>
          </a:bodyPr>
          <a:lstStyle/>
          <a:p>
            <a:pPr>
              <a:lnSpc>
                <a:spcPts val="1980"/>
              </a:lnSpc>
            </a:pPr>
            <a:r>
              <a:rPr lang="en-US" sz="1800">
                <a:solidFill>
                  <a:srgbClr val="252422"/>
                </a:solidFill>
                <a:latin typeface="Inter Bold"/>
              </a:rPr>
              <a:t>KEVIN HULL, BBA</a:t>
            </a:r>
          </a:p>
        </p:txBody>
      </p:sp>
      <p:sp>
        <p:nvSpPr>
          <p:cNvPr id="23" name="TextBox 23"/>
          <p:cNvSpPr txBox="1"/>
          <p:nvPr/>
        </p:nvSpPr>
        <p:spPr>
          <a:xfrm>
            <a:off x="8718207" y="4528078"/>
            <a:ext cx="4195774" cy="251460"/>
          </a:xfrm>
          <a:prstGeom prst="rect">
            <a:avLst/>
          </a:prstGeom>
        </p:spPr>
        <p:txBody>
          <a:bodyPr lIns="0" tIns="0" rIns="0" bIns="0" rtlCol="0" anchor="t">
            <a:spAutoFit/>
          </a:bodyPr>
          <a:lstStyle/>
          <a:p>
            <a:pPr>
              <a:lnSpc>
                <a:spcPts val="1980"/>
              </a:lnSpc>
            </a:pPr>
            <a:r>
              <a:rPr lang="en-US" sz="1800">
                <a:solidFill>
                  <a:srgbClr val="252422"/>
                </a:solidFill>
                <a:latin typeface="Inter Bold"/>
              </a:rPr>
              <a:t>PHONE NUMBER</a:t>
            </a:r>
          </a:p>
        </p:txBody>
      </p:sp>
      <p:sp>
        <p:nvSpPr>
          <p:cNvPr id="24" name="TextBox 24"/>
          <p:cNvSpPr txBox="1"/>
          <p:nvPr/>
        </p:nvSpPr>
        <p:spPr>
          <a:xfrm>
            <a:off x="8718207" y="5961817"/>
            <a:ext cx="4195774" cy="251460"/>
          </a:xfrm>
          <a:prstGeom prst="rect">
            <a:avLst/>
          </a:prstGeom>
        </p:spPr>
        <p:txBody>
          <a:bodyPr lIns="0" tIns="0" rIns="0" bIns="0" rtlCol="0" anchor="t">
            <a:spAutoFit/>
          </a:bodyPr>
          <a:lstStyle/>
          <a:p>
            <a:pPr>
              <a:lnSpc>
                <a:spcPts val="1980"/>
              </a:lnSpc>
            </a:pPr>
            <a:r>
              <a:rPr lang="en-US" sz="1800">
                <a:solidFill>
                  <a:srgbClr val="252422"/>
                </a:solidFill>
                <a:latin typeface="Inter Bold"/>
              </a:rPr>
              <a:t>EMAIL ADDRESS</a:t>
            </a:r>
          </a:p>
        </p:txBody>
      </p:sp>
      <p:sp>
        <p:nvSpPr>
          <p:cNvPr id="25" name="TextBox 25"/>
          <p:cNvSpPr txBox="1"/>
          <p:nvPr/>
        </p:nvSpPr>
        <p:spPr>
          <a:xfrm>
            <a:off x="1736691" y="2642203"/>
            <a:ext cx="4213078" cy="3703335"/>
          </a:xfrm>
          <a:prstGeom prst="rect">
            <a:avLst/>
          </a:prstGeom>
        </p:spPr>
        <p:txBody>
          <a:bodyPr lIns="0" tIns="0" rIns="0" bIns="0" rtlCol="0" anchor="t">
            <a:spAutoFit/>
          </a:bodyPr>
          <a:lstStyle/>
          <a:p>
            <a:pPr algn="ctr">
              <a:lnSpc>
                <a:spcPts val="9667"/>
              </a:lnSpc>
            </a:pPr>
            <a:r>
              <a:rPr lang="en-US" sz="8788">
                <a:solidFill>
                  <a:srgbClr val="FFFFFF"/>
                </a:solidFill>
                <a:latin typeface="Antonio Bold Bold"/>
              </a:rPr>
              <a:t>GET IN TOUCH WITH US</a:t>
            </a:r>
          </a:p>
        </p:txBody>
      </p:sp>
      <p:sp>
        <p:nvSpPr>
          <p:cNvPr id="26" name="TextBox 26"/>
          <p:cNvSpPr txBox="1"/>
          <p:nvPr/>
        </p:nvSpPr>
        <p:spPr>
          <a:xfrm>
            <a:off x="2145465" y="6536258"/>
            <a:ext cx="3395531" cy="592685"/>
          </a:xfrm>
          <a:prstGeom prst="rect">
            <a:avLst/>
          </a:prstGeom>
        </p:spPr>
        <p:txBody>
          <a:bodyPr lIns="0" tIns="0" rIns="0" bIns="0" rtlCol="0" anchor="t">
            <a:spAutoFit/>
          </a:bodyPr>
          <a:lstStyle/>
          <a:p>
            <a:pPr algn="ctr">
              <a:lnSpc>
                <a:spcPts val="2373"/>
              </a:lnSpc>
            </a:pPr>
            <a:r>
              <a:rPr lang="en-US" sz="2158" spc="198">
                <a:solidFill>
                  <a:srgbClr val="B4C835"/>
                </a:solidFill>
                <a:latin typeface="Open Sans"/>
              </a:rPr>
              <a:t>FOR INQUIRIES OR FOLLOW-UPS</a:t>
            </a:r>
          </a:p>
        </p:txBody>
      </p:sp>
      <p:sp>
        <p:nvSpPr>
          <p:cNvPr id="27" name="TextBox 27"/>
          <p:cNvSpPr txBox="1"/>
          <p:nvPr/>
        </p:nvSpPr>
        <p:spPr>
          <a:xfrm>
            <a:off x="8718207" y="3479863"/>
            <a:ext cx="4870022" cy="251460"/>
          </a:xfrm>
          <a:prstGeom prst="rect">
            <a:avLst/>
          </a:prstGeom>
        </p:spPr>
        <p:txBody>
          <a:bodyPr lIns="0" tIns="0" rIns="0" bIns="0" rtlCol="0" anchor="t">
            <a:spAutoFit/>
          </a:bodyPr>
          <a:lstStyle/>
          <a:p>
            <a:pPr>
              <a:lnSpc>
                <a:spcPts val="1980"/>
              </a:lnSpc>
            </a:pPr>
            <a:r>
              <a:rPr lang="en-US" sz="1800" spc="165">
                <a:solidFill>
                  <a:srgbClr val="252422"/>
                </a:solidFill>
                <a:latin typeface="Inter"/>
              </a:rPr>
              <a:t>CEO</a:t>
            </a:r>
          </a:p>
        </p:txBody>
      </p:sp>
      <p:sp>
        <p:nvSpPr>
          <p:cNvPr id="28" name="TextBox 28"/>
          <p:cNvSpPr txBox="1"/>
          <p:nvPr/>
        </p:nvSpPr>
        <p:spPr>
          <a:xfrm>
            <a:off x="8718207" y="4892040"/>
            <a:ext cx="3727256" cy="251460"/>
          </a:xfrm>
          <a:prstGeom prst="rect">
            <a:avLst/>
          </a:prstGeom>
        </p:spPr>
        <p:txBody>
          <a:bodyPr lIns="0" tIns="0" rIns="0" bIns="0" rtlCol="0" anchor="t">
            <a:spAutoFit/>
          </a:bodyPr>
          <a:lstStyle/>
          <a:p>
            <a:pPr>
              <a:lnSpc>
                <a:spcPts val="1980"/>
              </a:lnSpc>
            </a:pPr>
            <a:r>
              <a:rPr lang="en-US" sz="1800" spc="165">
                <a:solidFill>
                  <a:srgbClr val="252422"/>
                </a:solidFill>
                <a:latin typeface="Inter"/>
              </a:rPr>
              <a:t>1-604-741-1956 </a:t>
            </a:r>
          </a:p>
        </p:txBody>
      </p:sp>
      <p:sp>
        <p:nvSpPr>
          <p:cNvPr id="29" name="TextBox 29"/>
          <p:cNvSpPr txBox="1"/>
          <p:nvPr/>
        </p:nvSpPr>
        <p:spPr>
          <a:xfrm>
            <a:off x="8718207" y="6342200"/>
            <a:ext cx="4415296" cy="769441"/>
          </a:xfrm>
          <a:prstGeom prst="rect">
            <a:avLst/>
          </a:prstGeom>
        </p:spPr>
        <p:txBody>
          <a:bodyPr lIns="0" tIns="0" rIns="0" bIns="0" rtlCol="0" anchor="t">
            <a:spAutoFit/>
          </a:bodyPr>
          <a:lstStyle/>
          <a:p>
            <a:pPr>
              <a:lnSpc>
                <a:spcPts val="1980"/>
              </a:lnSpc>
            </a:pPr>
            <a:r>
              <a:rPr lang="en-US" sz="1800" spc="165" dirty="0">
                <a:solidFill>
                  <a:srgbClr val="252422"/>
                </a:solidFill>
                <a:latin typeface="Inter"/>
                <a:hlinkClick r:id="rId11"/>
              </a:rPr>
              <a:t>KHULL@EWSCANADA.COM</a:t>
            </a:r>
            <a:endParaRPr lang="en-US" sz="1800" spc="165" dirty="0">
              <a:solidFill>
                <a:srgbClr val="252422"/>
              </a:solidFill>
              <a:latin typeface="Inter"/>
            </a:endParaRPr>
          </a:p>
          <a:p>
            <a:pPr>
              <a:lnSpc>
                <a:spcPts val="1980"/>
              </a:lnSpc>
            </a:pPr>
            <a:endParaRPr lang="en-US" sz="1800" spc="165" dirty="0">
              <a:solidFill>
                <a:srgbClr val="252422"/>
              </a:solidFill>
              <a:latin typeface="Inter"/>
            </a:endParaRPr>
          </a:p>
          <a:p>
            <a:pPr>
              <a:lnSpc>
                <a:spcPts val="1980"/>
              </a:lnSpc>
            </a:pPr>
            <a:endParaRPr lang="en-US" sz="1800" spc="165" dirty="0">
              <a:solidFill>
                <a:srgbClr val="252422"/>
              </a:solidFill>
              <a:latin typeface="Inte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5"/>
          <p:cNvSpPr txBox="1"/>
          <p:nvPr/>
        </p:nvSpPr>
        <p:spPr>
          <a:xfrm>
            <a:off x="2969550" y="2084888"/>
            <a:ext cx="6028650" cy="6786413"/>
          </a:xfrm>
          <a:prstGeom prst="rect">
            <a:avLst/>
          </a:prstGeom>
          <a:noFill/>
          <a:ln>
            <a:noFill/>
          </a:ln>
        </p:spPr>
        <p:txBody>
          <a:bodyPr spcFirstLastPara="1" wrap="square" lIns="137138" tIns="68550" rIns="137138" bIns="68550" anchor="t" anchorCtr="0">
            <a:spAutoFit/>
          </a:bodyPr>
          <a:lstStyle/>
          <a:p>
            <a:r>
              <a:rPr lang="en-CA" dirty="0">
                <a:latin typeface="Roboto"/>
                <a:ea typeface="Roboto"/>
                <a:cs typeface="Roboto"/>
                <a:sym typeface="Roboto"/>
              </a:rPr>
              <a:t>This presentation contains forward-looking statements that relate to future events or our future financial performance and involve known and unknown risks, uncertainties and other factors that may cause our, or our industry’s, actual results, levels of activity, performance or achievements to be materially different from any future results, levels of activity, performance or achievements expressed, implied or inferred by these forward-looking statements. Such risks and uncertainties include, but are not limited to, its ability to conduct a go public transaction, including not not limited to a Reverse Take Over (RTO) and the risk of liability being imposed under the laws in which EWS operates, negative changes in the political environment or in the regulation of EWS’s business in Canada; negative shifts in public opinion and perception of the consumer credit and protection regulations; risk of shortages of or price increases in key inputs, suppliers and skilled labor; loss of intellectual property rights or protections; cybersecurity risks; constraints on marketing products; fraudulent activity by employees, contractors and consultants; tax and insurance related risks and risk of litigation.  </a:t>
            </a:r>
            <a:endParaRPr sz="2700" dirty="0">
              <a:latin typeface="Roboto"/>
              <a:ea typeface="Roboto"/>
              <a:cs typeface="Roboto"/>
              <a:sym typeface="Roboto"/>
            </a:endParaRPr>
          </a:p>
          <a:p>
            <a:r>
              <a:rPr lang="en-CA" dirty="0">
                <a:solidFill>
                  <a:schemeClr val="lt1"/>
                </a:solidFill>
                <a:latin typeface="Roboto"/>
                <a:ea typeface="Roboto"/>
                <a:cs typeface="Roboto"/>
                <a:sym typeface="Roboto"/>
              </a:rPr>
              <a:t> </a:t>
            </a:r>
            <a:endParaRPr sz="2700" dirty="0">
              <a:solidFill>
                <a:schemeClr val="lt1"/>
              </a:solidFill>
              <a:latin typeface="Roboto"/>
              <a:ea typeface="Roboto"/>
              <a:cs typeface="Roboto"/>
              <a:sym typeface="Roboto"/>
            </a:endParaRPr>
          </a:p>
        </p:txBody>
      </p:sp>
      <p:sp>
        <p:nvSpPr>
          <p:cNvPr id="104" name="Google Shape;104;p15"/>
          <p:cNvSpPr txBox="1"/>
          <p:nvPr/>
        </p:nvSpPr>
        <p:spPr>
          <a:xfrm>
            <a:off x="2971817" y="685815"/>
            <a:ext cx="4347900" cy="692437"/>
          </a:xfrm>
          <a:prstGeom prst="rect">
            <a:avLst/>
          </a:prstGeom>
          <a:noFill/>
          <a:ln>
            <a:noFill/>
          </a:ln>
        </p:spPr>
        <p:txBody>
          <a:bodyPr spcFirstLastPara="1" wrap="square" lIns="137138" tIns="68550" rIns="137138" bIns="68550" anchor="t" anchorCtr="0">
            <a:spAutoFit/>
          </a:bodyPr>
          <a:lstStyle/>
          <a:p>
            <a:r>
              <a:rPr lang="en-CA" sz="3600" dirty="0">
                <a:latin typeface="Roboto Medium"/>
                <a:ea typeface="Roboto Medium"/>
                <a:cs typeface="Roboto Medium"/>
                <a:sym typeface="Roboto Medium"/>
              </a:rPr>
              <a:t>Forward-Looking</a:t>
            </a:r>
            <a:endParaRPr sz="3600" dirty="0">
              <a:latin typeface="Roboto Medium"/>
              <a:ea typeface="Roboto Medium"/>
              <a:cs typeface="Roboto Medium"/>
              <a:sym typeface="Roboto Medium"/>
            </a:endParaRPr>
          </a:p>
        </p:txBody>
      </p:sp>
      <p:sp>
        <p:nvSpPr>
          <p:cNvPr id="105" name="Google Shape;105;p15"/>
          <p:cNvSpPr txBox="1"/>
          <p:nvPr/>
        </p:nvSpPr>
        <p:spPr>
          <a:xfrm>
            <a:off x="2971817" y="1206836"/>
            <a:ext cx="4347900" cy="507771"/>
          </a:xfrm>
          <a:prstGeom prst="rect">
            <a:avLst/>
          </a:prstGeom>
          <a:noFill/>
          <a:ln>
            <a:noFill/>
          </a:ln>
        </p:spPr>
        <p:txBody>
          <a:bodyPr spcFirstLastPara="1" wrap="square" lIns="137138" tIns="68550" rIns="137138" bIns="68550" anchor="t" anchorCtr="0">
            <a:spAutoFit/>
          </a:bodyPr>
          <a:lstStyle/>
          <a:p>
            <a:r>
              <a:rPr lang="en-CA" sz="2400" b="1">
                <a:solidFill>
                  <a:srgbClr val="92C134"/>
                </a:solidFill>
                <a:latin typeface="Roboto"/>
                <a:ea typeface="Roboto"/>
                <a:cs typeface="Roboto"/>
                <a:sym typeface="Roboto"/>
              </a:rPr>
              <a:t>Statements</a:t>
            </a:r>
            <a:endParaRPr sz="2400" b="1">
              <a:latin typeface="Roboto"/>
              <a:ea typeface="Roboto"/>
              <a:cs typeface="Roboto"/>
              <a:sym typeface="Roboto"/>
            </a:endParaRPr>
          </a:p>
        </p:txBody>
      </p:sp>
      <p:sp>
        <p:nvSpPr>
          <p:cNvPr id="106" name="Google Shape;106;p15"/>
          <p:cNvSpPr txBox="1"/>
          <p:nvPr/>
        </p:nvSpPr>
        <p:spPr>
          <a:xfrm>
            <a:off x="9188813" y="2084888"/>
            <a:ext cx="6028650" cy="4570421"/>
          </a:xfrm>
          <a:prstGeom prst="rect">
            <a:avLst/>
          </a:prstGeom>
          <a:noFill/>
          <a:ln>
            <a:noFill/>
          </a:ln>
        </p:spPr>
        <p:txBody>
          <a:bodyPr spcFirstLastPara="1" wrap="square" lIns="137138" tIns="68550" rIns="137138" bIns="68550" anchor="t" anchorCtr="0">
            <a:spAutoFit/>
          </a:bodyPr>
          <a:lstStyle/>
          <a:p>
            <a:r>
              <a:rPr lang="en-CA" dirty="0">
                <a:solidFill>
                  <a:schemeClr val="lt1"/>
                </a:solidFill>
                <a:latin typeface="Roboto"/>
                <a:ea typeface="Roboto"/>
                <a:cs typeface="Roboto"/>
                <a:sym typeface="Roboto"/>
              </a:rPr>
              <a:t>These factors should be considered carefully and </a:t>
            </a:r>
            <a:r>
              <a:rPr lang="en-CA" dirty="0">
                <a:latin typeface="Roboto"/>
                <a:ea typeface="Roboto"/>
                <a:cs typeface="Roboto"/>
                <a:sym typeface="Roboto"/>
              </a:rPr>
              <a:t>readers are cautioned not to place undue reliance on such forward-looking statements. The forward-looking statements are based upon management’s beliefs and assumptions and are made as of the date of this presentation. In light of the significant uncertainties inherent to the forward-looking statements included in this presentation, the inclusion of such information should not be regarded as a representation or warranty by us or any other person that our objectives and plans will be achieved in any specified time frame, if at all. </a:t>
            </a:r>
            <a:endParaRPr dirty="0">
              <a:latin typeface="Roboto"/>
              <a:ea typeface="Roboto"/>
              <a:cs typeface="Roboto"/>
              <a:sym typeface="Roboto"/>
            </a:endParaRPr>
          </a:p>
          <a:p>
            <a:r>
              <a:rPr lang="en-CA" dirty="0">
                <a:latin typeface="Roboto"/>
                <a:ea typeface="Roboto"/>
                <a:cs typeface="Roboto"/>
                <a:sym typeface="Roboto"/>
              </a:rPr>
              <a:t>You should not place undue reliance on these forward-looking statements. Except to the extent required by applicable laws or rules, we undertake no obligation to update or revise any forward-looking statements included in this presentation.</a:t>
            </a:r>
            <a:endParaRPr dirty="0">
              <a:latin typeface="Roboto"/>
              <a:ea typeface="Roboto"/>
              <a:cs typeface="Roboto"/>
              <a:sym typeface="Roboto"/>
            </a:endParaRPr>
          </a:p>
        </p:txBody>
      </p:sp>
    </p:spTree>
    <p:extLst>
      <p:ext uri="{BB962C8B-B14F-4D97-AF65-F5344CB8AC3E}">
        <p14:creationId xmlns:p14="http://schemas.microsoft.com/office/powerpoint/2010/main" val="10612512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4"/>
          <p:cNvSpPr txBox="1"/>
          <p:nvPr/>
        </p:nvSpPr>
        <p:spPr>
          <a:xfrm>
            <a:off x="2969550" y="2084888"/>
            <a:ext cx="6028650" cy="7617409"/>
          </a:xfrm>
          <a:prstGeom prst="rect">
            <a:avLst/>
          </a:prstGeom>
          <a:noFill/>
          <a:ln>
            <a:noFill/>
          </a:ln>
        </p:spPr>
        <p:txBody>
          <a:bodyPr spcFirstLastPara="1" wrap="square" lIns="137138" tIns="68550" rIns="137138" bIns="68550" anchor="t" anchorCtr="0">
            <a:spAutoFit/>
          </a:bodyPr>
          <a:lstStyle/>
          <a:p>
            <a:r>
              <a:rPr lang="en-CA" dirty="0">
                <a:latin typeface="Roboto"/>
                <a:ea typeface="Roboto"/>
                <a:cs typeface="Roboto"/>
                <a:sym typeface="Roboto"/>
              </a:rPr>
              <a:t>The information contained in this presentation has been prepared by Emergent Waste Solutions Inc. (“EWS”) in connection with the offer and sale of securities of EWS on a private placement basis. This presentation contains information pertaining to the business, operations and assets of EWS. The information contained in this presentation (a) is provided as at the date hereof and is subject to change without notice, (b) does not purport to contain all the information that may be necessary or desirable to fully and accurately evaluate an investment in EWS, and (c) is not to be considered as a recommendation by EWS to purchase any securities offered in connection with this presentation. An investment in such securities is speculative and involves a number of risks that should be considered by a prospective investor. </a:t>
            </a:r>
            <a:endParaRPr sz="2700" dirty="0">
              <a:latin typeface="Roboto"/>
              <a:ea typeface="Roboto"/>
              <a:cs typeface="Roboto"/>
              <a:sym typeface="Roboto"/>
            </a:endParaRPr>
          </a:p>
          <a:p>
            <a:r>
              <a:rPr lang="en-CA" dirty="0">
                <a:latin typeface="Roboto"/>
                <a:ea typeface="Roboto"/>
                <a:cs typeface="Roboto"/>
                <a:sym typeface="Roboto"/>
              </a:rPr>
              <a:t>All information and data provided in this presentation is strictly private and confidential. No person is authorized to copy or re-distribute any materials in this presentation without the express permission of EWS.</a:t>
            </a:r>
            <a:endParaRPr sz="2700" dirty="0">
              <a:latin typeface="Roboto"/>
              <a:ea typeface="Roboto"/>
              <a:cs typeface="Roboto"/>
              <a:sym typeface="Roboto"/>
            </a:endParaRPr>
          </a:p>
          <a:p>
            <a:r>
              <a:rPr lang="en-CA" dirty="0">
                <a:latin typeface="Roboto"/>
                <a:ea typeface="Roboto"/>
                <a:cs typeface="Roboto"/>
                <a:sym typeface="Roboto"/>
              </a:rPr>
              <a:t>This presentation constitutes an “offering memorandum” under applicable securities laws (including pursuant to the Securities Act (Ontario) and OSC Rule 45-501 Ontario Prospectus and Registration Exemptions). See “Statutory Rights of Rescission – Ontario Investors” at the end of this presentation for further information. </a:t>
            </a:r>
            <a:endParaRPr sz="2700" dirty="0">
              <a:latin typeface="Roboto"/>
              <a:ea typeface="Roboto"/>
              <a:cs typeface="Roboto"/>
              <a:sym typeface="Roboto"/>
            </a:endParaRPr>
          </a:p>
          <a:p>
            <a:r>
              <a:rPr lang="en-CA" dirty="0">
                <a:latin typeface="Roboto"/>
                <a:ea typeface="Roboto"/>
                <a:cs typeface="Roboto"/>
                <a:sym typeface="Roboto"/>
              </a:rPr>
              <a:t> </a:t>
            </a:r>
            <a:endParaRPr sz="2700" dirty="0">
              <a:latin typeface="Roboto"/>
              <a:ea typeface="Roboto"/>
              <a:cs typeface="Roboto"/>
              <a:sym typeface="Roboto"/>
            </a:endParaRPr>
          </a:p>
        </p:txBody>
      </p:sp>
      <p:sp>
        <p:nvSpPr>
          <p:cNvPr id="96" name="Google Shape;96;p14"/>
          <p:cNvSpPr txBox="1"/>
          <p:nvPr/>
        </p:nvSpPr>
        <p:spPr>
          <a:xfrm>
            <a:off x="2971817" y="685815"/>
            <a:ext cx="4347900" cy="692437"/>
          </a:xfrm>
          <a:prstGeom prst="rect">
            <a:avLst/>
          </a:prstGeom>
          <a:noFill/>
          <a:ln>
            <a:noFill/>
          </a:ln>
        </p:spPr>
        <p:txBody>
          <a:bodyPr spcFirstLastPara="1" wrap="square" lIns="137138" tIns="68550" rIns="137138" bIns="68550" anchor="t" anchorCtr="0">
            <a:spAutoFit/>
          </a:bodyPr>
          <a:lstStyle/>
          <a:p>
            <a:r>
              <a:rPr lang="en-CA" sz="3600" dirty="0">
                <a:latin typeface="Roboto Medium"/>
                <a:ea typeface="Roboto Medium"/>
                <a:cs typeface="Roboto Medium"/>
                <a:sym typeface="Roboto Medium"/>
              </a:rPr>
              <a:t>Disclaimer</a:t>
            </a:r>
            <a:endParaRPr sz="3600" dirty="0">
              <a:latin typeface="Roboto Medium"/>
              <a:ea typeface="Roboto Medium"/>
              <a:cs typeface="Roboto Medium"/>
              <a:sym typeface="Roboto Medium"/>
            </a:endParaRPr>
          </a:p>
        </p:txBody>
      </p:sp>
      <p:sp>
        <p:nvSpPr>
          <p:cNvPr id="97" name="Google Shape;97;p14"/>
          <p:cNvSpPr txBox="1"/>
          <p:nvPr/>
        </p:nvSpPr>
        <p:spPr>
          <a:xfrm>
            <a:off x="2971817" y="1206836"/>
            <a:ext cx="4347900" cy="507771"/>
          </a:xfrm>
          <a:prstGeom prst="rect">
            <a:avLst/>
          </a:prstGeom>
          <a:noFill/>
          <a:ln>
            <a:noFill/>
          </a:ln>
        </p:spPr>
        <p:txBody>
          <a:bodyPr spcFirstLastPara="1" wrap="square" lIns="137138" tIns="68550" rIns="137138" bIns="68550" anchor="t" anchorCtr="0">
            <a:spAutoFit/>
          </a:bodyPr>
          <a:lstStyle/>
          <a:p>
            <a:r>
              <a:rPr lang="en-CA" sz="2400" b="1">
                <a:solidFill>
                  <a:srgbClr val="92C134"/>
                </a:solidFill>
                <a:latin typeface="Roboto"/>
                <a:ea typeface="Roboto"/>
                <a:cs typeface="Roboto"/>
                <a:sym typeface="Roboto"/>
              </a:rPr>
              <a:t>General</a:t>
            </a:r>
            <a:endParaRPr sz="2400" b="1">
              <a:latin typeface="Roboto"/>
              <a:ea typeface="Roboto"/>
              <a:cs typeface="Roboto"/>
              <a:sym typeface="Roboto"/>
            </a:endParaRPr>
          </a:p>
        </p:txBody>
      </p:sp>
      <p:sp>
        <p:nvSpPr>
          <p:cNvPr id="98" name="Google Shape;98;p14"/>
          <p:cNvSpPr txBox="1"/>
          <p:nvPr/>
        </p:nvSpPr>
        <p:spPr>
          <a:xfrm>
            <a:off x="9188813" y="2084888"/>
            <a:ext cx="6028650" cy="6093915"/>
          </a:xfrm>
          <a:prstGeom prst="rect">
            <a:avLst/>
          </a:prstGeom>
          <a:noFill/>
          <a:ln>
            <a:noFill/>
          </a:ln>
        </p:spPr>
        <p:txBody>
          <a:bodyPr spcFirstLastPara="1" wrap="square" lIns="137138" tIns="68550" rIns="137138" bIns="68550" anchor="t" anchorCtr="0">
            <a:spAutoFit/>
          </a:bodyPr>
          <a:lstStyle/>
          <a:p>
            <a:r>
              <a:rPr lang="en-CA" dirty="0">
                <a:latin typeface="Roboto"/>
                <a:ea typeface="Roboto"/>
                <a:cs typeface="Roboto"/>
                <a:sym typeface="Roboto"/>
              </a:rPr>
              <a:t>Prospective investors should be aware that the purchase of the securities may have tax consequences both in Canada and the United States. Each prospective investor should consult its own tax advisor concerning the investment described herein. </a:t>
            </a:r>
            <a:endParaRPr sz="2700" dirty="0">
              <a:latin typeface="Roboto"/>
              <a:ea typeface="Roboto"/>
              <a:cs typeface="Roboto"/>
              <a:sym typeface="Roboto"/>
            </a:endParaRPr>
          </a:p>
          <a:p>
            <a:endParaRPr b="1" dirty="0">
              <a:solidFill>
                <a:schemeClr val="lt1"/>
              </a:solidFill>
              <a:latin typeface="Roboto"/>
              <a:ea typeface="Roboto"/>
              <a:cs typeface="Roboto"/>
              <a:sym typeface="Roboto"/>
            </a:endParaRPr>
          </a:p>
          <a:p>
            <a:r>
              <a:rPr lang="en-CA" sz="2700" dirty="0">
                <a:solidFill>
                  <a:srgbClr val="92C134"/>
                </a:solidFill>
                <a:latin typeface="Roboto"/>
                <a:ea typeface="Roboto"/>
                <a:cs typeface="Roboto"/>
                <a:sym typeface="Roboto"/>
              </a:rPr>
              <a:t>Market And Industry Data</a:t>
            </a:r>
            <a:endParaRPr sz="2400" dirty="0">
              <a:solidFill>
                <a:schemeClr val="lt1"/>
              </a:solidFill>
              <a:latin typeface="Roboto"/>
              <a:ea typeface="Roboto"/>
              <a:cs typeface="Roboto"/>
              <a:sym typeface="Roboto"/>
            </a:endParaRPr>
          </a:p>
          <a:p>
            <a:r>
              <a:rPr lang="en-CA" dirty="0">
                <a:solidFill>
                  <a:schemeClr val="lt1"/>
                </a:solidFill>
                <a:latin typeface="Roboto"/>
                <a:ea typeface="Roboto"/>
                <a:cs typeface="Roboto"/>
                <a:sym typeface="Roboto"/>
              </a:rPr>
              <a:t>This presentation includes market and industry data that has </a:t>
            </a:r>
            <a:r>
              <a:rPr lang="en-CA" dirty="0">
                <a:latin typeface="Roboto"/>
                <a:ea typeface="Roboto"/>
                <a:cs typeface="Roboto"/>
                <a:sym typeface="Roboto"/>
              </a:rPr>
              <a:t>been obtained from third- party sources, including industry publications. EWS believes that the industry data is accurate and that its estimates and assumptions are reasonable, but there is no assurance as to the accuracy or completeness of this data. Third party sources generally state that the information contained therein has been obtained from sources believed to be reliable, but there is no assurance as to the accuracy or completeness of included information. Although the data is believed to be reliable, EWS has not independently verified any of the data from third-party sources referred to in this presentation or ascertained the underlying economic assumptions relied upon </a:t>
            </a:r>
            <a:r>
              <a:rPr lang="en-CA" dirty="0">
                <a:solidFill>
                  <a:schemeClr val="lt1"/>
                </a:solidFill>
                <a:latin typeface="Roboto"/>
                <a:ea typeface="Roboto"/>
                <a:cs typeface="Roboto"/>
                <a:sym typeface="Roboto"/>
              </a:rPr>
              <a:t>by such sources. </a:t>
            </a:r>
            <a:endParaRPr sz="2700" dirty="0">
              <a:solidFill>
                <a:schemeClr val="lt1"/>
              </a:solidFill>
              <a:latin typeface="Roboto"/>
              <a:ea typeface="Roboto"/>
              <a:cs typeface="Roboto"/>
              <a:sym typeface="Roboto"/>
            </a:endParaRPr>
          </a:p>
        </p:txBody>
      </p:sp>
    </p:spTree>
    <p:extLst>
      <p:ext uri="{BB962C8B-B14F-4D97-AF65-F5344CB8AC3E}">
        <p14:creationId xmlns:p14="http://schemas.microsoft.com/office/powerpoint/2010/main" val="14733974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sp>
        <p:nvSpPr>
          <p:cNvPr id="11" name="TextBox 11"/>
          <p:cNvSpPr txBox="1"/>
          <p:nvPr/>
        </p:nvSpPr>
        <p:spPr>
          <a:xfrm>
            <a:off x="1028700" y="329733"/>
            <a:ext cx="10937805" cy="3813738"/>
          </a:xfrm>
          <a:prstGeom prst="rect">
            <a:avLst/>
          </a:prstGeom>
        </p:spPr>
        <p:txBody>
          <a:bodyPr lIns="0" tIns="0" rIns="0" bIns="0" rtlCol="0" anchor="t">
            <a:spAutoFit/>
          </a:bodyPr>
          <a:lstStyle/>
          <a:p>
            <a:pPr>
              <a:lnSpc>
                <a:spcPts val="15011"/>
              </a:lnSpc>
            </a:pPr>
            <a:r>
              <a:rPr lang="en-US" sz="12721" spc="-343">
                <a:solidFill>
                  <a:srgbClr val="1D3055"/>
                </a:solidFill>
                <a:latin typeface="Antonio Bold Bold"/>
              </a:rPr>
              <a:t>OUR MISSION</a:t>
            </a:r>
          </a:p>
          <a:p>
            <a:pPr>
              <a:lnSpc>
                <a:spcPts val="15011"/>
              </a:lnSpc>
            </a:pPr>
            <a:endParaRPr lang="en-US" sz="12721" spc="-343">
              <a:solidFill>
                <a:srgbClr val="1D3055"/>
              </a:solidFill>
              <a:latin typeface="Antonio Bold Bold"/>
            </a:endParaRPr>
          </a:p>
        </p:txBody>
      </p:sp>
      <p:sp>
        <p:nvSpPr>
          <p:cNvPr id="12" name="TextBox 12"/>
          <p:cNvSpPr txBox="1"/>
          <p:nvPr/>
        </p:nvSpPr>
        <p:spPr>
          <a:xfrm>
            <a:off x="1743711" y="6222188"/>
            <a:ext cx="2881426" cy="340082"/>
          </a:xfrm>
          <a:prstGeom prst="rect">
            <a:avLst/>
          </a:prstGeom>
        </p:spPr>
        <p:txBody>
          <a:bodyPr lIns="0" tIns="0" rIns="0" bIns="0" rtlCol="0" anchor="t">
            <a:spAutoFit/>
          </a:bodyPr>
          <a:lstStyle/>
          <a:p>
            <a:pPr algn="ctr">
              <a:lnSpc>
                <a:spcPts val="2780"/>
              </a:lnSpc>
            </a:pPr>
            <a:r>
              <a:rPr lang="en-US" sz="1985">
                <a:solidFill>
                  <a:srgbClr val="FFFFFF"/>
                </a:solidFill>
                <a:latin typeface="Inter Bold"/>
              </a:rPr>
              <a:t>IT MANAGEMENT</a:t>
            </a:r>
          </a:p>
        </p:txBody>
      </p:sp>
      <p:sp>
        <p:nvSpPr>
          <p:cNvPr id="13" name="TextBox 13"/>
          <p:cNvSpPr txBox="1"/>
          <p:nvPr/>
        </p:nvSpPr>
        <p:spPr>
          <a:xfrm>
            <a:off x="1787140" y="7115708"/>
            <a:ext cx="2530022" cy="340082"/>
          </a:xfrm>
          <a:prstGeom prst="rect">
            <a:avLst/>
          </a:prstGeom>
        </p:spPr>
        <p:txBody>
          <a:bodyPr lIns="0" tIns="0" rIns="0" bIns="0" rtlCol="0" anchor="t">
            <a:spAutoFit/>
          </a:bodyPr>
          <a:lstStyle/>
          <a:p>
            <a:pPr algn="ctr">
              <a:lnSpc>
                <a:spcPts val="2780"/>
              </a:lnSpc>
            </a:pPr>
            <a:r>
              <a:rPr lang="en-US" sz="1985">
                <a:solidFill>
                  <a:srgbClr val="FFFFFF"/>
                </a:solidFill>
                <a:latin typeface="Inter Bold"/>
              </a:rPr>
              <a:t>IT DESIGN</a:t>
            </a:r>
          </a:p>
        </p:txBody>
      </p:sp>
      <p:sp>
        <p:nvSpPr>
          <p:cNvPr id="14" name="TextBox 14"/>
          <p:cNvSpPr txBox="1"/>
          <p:nvPr/>
        </p:nvSpPr>
        <p:spPr>
          <a:xfrm>
            <a:off x="1529919" y="8009227"/>
            <a:ext cx="3116422" cy="340082"/>
          </a:xfrm>
          <a:prstGeom prst="rect">
            <a:avLst/>
          </a:prstGeom>
        </p:spPr>
        <p:txBody>
          <a:bodyPr lIns="0" tIns="0" rIns="0" bIns="0" rtlCol="0" anchor="t">
            <a:spAutoFit/>
          </a:bodyPr>
          <a:lstStyle/>
          <a:p>
            <a:pPr algn="ctr">
              <a:lnSpc>
                <a:spcPts val="2780"/>
              </a:lnSpc>
            </a:pPr>
            <a:r>
              <a:rPr lang="en-US" sz="1985">
                <a:solidFill>
                  <a:srgbClr val="FFFFFF"/>
                </a:solidFill>
                <a:latin typeface="Inter Bold"/>
              </a:rPr>
              <a:t>DATA SECURITY</a:t>
            </a:r>
          </a:p>
        </p:txBody>
      </p:sp>
      <p:sp>
        <p:nvSpPr>
          <p:cNvPr id="15" name="TextBox 15"/>
          <p:cNvSpPr txBox="1"/>
          <p:nvPr/>
        </p:nvSpPr>
        <p:spPr>
          <a:xfrm>
            <a:off x="838200" y="3693653"/>
            <a:ext cx="8743817" cy="2163156"/>
          </a:xfrm>
          <a:prstGeom prst="rect">
            <a:avLst/>
          </a:prstGeom>
        </p:spPr>
        <p:txBody>
          <a:bodyPr lIns="0" tIns="0" rIns="0" bIns="0" rtlCol="0" anchor="t">
            <a:spAutoFit/>
          </a:bodyPr>
          <a:lstStyle/>
          <a:p>
            <a:pPr algn="ctr">
              <a:lnSpc>
                <a:spcPts val="3434"/>
              </a:lnSpc>
            </a:pPr>
            <a:r>
              <a:rPr lang="en-CA" sz="2800" b="1" dirty="0">
                <a:solidFill>
                  <a:srgbClr val="216298"/>
                </a:solidFill>
                <a:latin typeface="Roboto"/>
                <a:ea typeface="Roboto"/>
                <a:cs typeface="Roboto"/>
                <a:sym typeface="Roboto"/>
              </a:rPr>
              <a:t>Emergent Waste Solutions converts waste </a:t>
            </a:r>
            <a:br>
              <a:rPr lang="en-CA" sz="2800" b="1" dirty="0">
                <a:solidFill>
                  <a:srgbClr val="216298"/>
                </a:solidFill>
                <a:latin typeface="Roboto"/>
                <a:ea typeface="Roboto"/>
                <a:cs typeface="Roboto"/>
                <a:sym typeface="Roboto"/>
              </a:rPr>
            </a:br>
            <a:r>
              <a:rPr lang="en-CA" sz="2800" b="1" dirty="0">
                <a:solidFill>
                  <a:srgbClr val="216298"/>
                </a:solidFill>
                <a:latin typeface="Roboto"/>
                <a:ea typeface="Roboto"/>
                <a:cs typeface="Roboto"/>
                <a:sym typeface="Roboto"/>
              </a:rPr>
              <a:t>carbon into valuable carbon, oil and gas products through its ATS technology.</a:t>
            </a:r>
            <a:br>
              <a:rPr lang="en-CA" sz="2800" b="1" dirty="0">
                <a:solidFill>
                  <a:srgbClr val="216298"/>
                </a:solidFill>
                <a:latin typeface="Roboto"/>
                <a:ea typeface="Roboto"/>
                <a:cs typeface="Roboto"/>
                <a:sym typeface="Roboto"/>
              </a:rPr>
            </a:br>
            <a:br>
              <a:rPr lang="en-CA" sz="2800" b="1" dirty="0">
                <a:solidFill>
                  <a:srgbClr val="216298"/>
                </a:solidFill>
                <a:latin typeface="Roboto"/>
                <a:ea typeface="Roboto"/>
                <a:cs typeface="Roboto"/>
                <a:sym typeface="Roboto"/>
              </a:rPr>
            </a:br>
            <a:r>
              <a:rPr lang="en-CA" sz="2800" b="1" dirty="0">
                <a:solidFill>
                  <a:srgbClr val="216298"/>
                </a:solidFill>
                <a:latin typeface="Roboto"/>
                <a:ea typeface="Roboto"/>
                <a:cs typeface="Roboto"/>
                <a:sym typeface="Roboto"/>
              </a:rPr>
              <a:t>We make waste profitable™</a:t>
            </a:r>
            <a:endParaRPr lang="en-US" sz="2453" dirty="0">
              <a:solidFill>
                <a:srgbClr val="1D3055"/>
              </a:solidFill>
              <a:latin typeface="Open Sans"/>
            </a:endParaRPr>
          </a:p>
        </p:txBody>
      </p:sp>
      <p:pic>
        <p:nvPicPr>
          <p:cNvPr id="16" name="Picture 15" descr="A dollar sign made of green leaves">
            <a:extLst>
              <a:ext uri="{FF2B5EF4-FFF2-40B4-BE49-F238E27FC236}">
                <a16:creationId xmlns:a16="http://schemas.microsoft.com/office/drawing/2014/main" id="{AA3FFB2F-EDD8-630C-8B44-91DE958B1B6C}"/>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10515600" y="0"/>
            <a:ext cx="7894455" cy="10287000"/>
          </a:xfrm>
          <a:prstGeom prst="rect">
            <a:avLst/>
          </a:prstGeom>
          <a:ln>
            <a:noFill/>
          </a:ln>
          <a:effectLst>
            <a:outerShdw blurRad="190500" algn="tl" rotWithShape="0">
              <a:srgbClr val="000000">
                <a:alpha val="70000"/>
              </a:srgbClr>
            </a:outerShdw>
            <a:softEdge rad="317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BFE"/>
        </a:solidFill>
        <a:effectLst/>
      </p:bgPr>
    </p:bg>
    <p:spTree>
      <p:nvGrpSpPr>
        <p:cNvPr id="1" name=""/>
        <p:cNvGrpSpPr/>
        <p:nvPr/>
      </p:nvGrpSpPr>
      <p:grpSpPr>
        <a:xfrm>
          <a:off x="0" y="0"/>
          <a:ext cx="0" cy="0"/>
          <a:chOff x="0" y="0"/>
          <a:chExt cx="0" cy="0"/>
        </a:xfrm>
      </p:grpSpPr>
      <p:grpSp>
        <p:nvGrpSpPr>
          <p:cNvPr id="2" name="Group 2"/>
          <p:cNvGrpSpPr/>
          <p:nvPr/>
        </p:nvGrpSpPr>
        <p:grpSpPr>
          <a:xfrm>
            <a:off x="4566826" y="0"/>
            <a:ext cx="4166687" cy="10287000"/>
            <a:chOff x="0" y="0"/>
            <a:chExt cx="872111" cy="2153126"/>
          </a:xfrm>
        </p:grpSpPr>
        <p:sp>
          <p:nvSpPr>
            <p:cNvPr id="3" name="Freeform 3"/>
            <p:cNvSpPr/>
            <p:nvPr/>
          </p:nvSpPr>
          <p:spPr>
            <a:xfrm>
              <a:off x="0" y="0"/>
              <a:ext cx="872111" cy="2153126"/>
            </a:xfrm>
            <a:custGeom>
              <a:avLst/>
              <a:gdLst/>
              <a:ahLst/>
              <a:cxnLst/>
              <a:rect l="l" t="t" r="r" b="b"/>
              <a:pathLst>
                <a:path w="872111" h="2153126">
                  <a:moveTo>
                    <a:pt x="0" y="0"/>
                  </a:moveTo>
                  <a:lnTo>
                    <a:pt x="872111" y="0"/>
                  </a:lnTo>
                  <a:lnTo>
                    <a:pt x="872111" y="2153126"/>
                  </a:lnTo>
                  <a:lnTo>
                    <a:pt x="0" y="2153126"/>
                  </a:lnTo>
                  <a:close/>
                </a:path>
              </a:pathLst>
            </a:custGeom>
            <a:solidFill>
              <a:srgbClr val="001847"/>
            </a:solidFill>
          </p:spPr>
          <p:txBody>
            <a:bodyPr/>
            <a:lstStyle/>
            <a:p>
              <a:endParaRPr lang="en-CA"/>
            </a:p>
          </p:txBody>
        </p:sp>
      </p:grpSp>
      <p:grpSp>
        <p:nvGrpSpPr>
          <p:cNvPr id="4" name="Group 4"/>
          <p:cNvGrpSpPr/>
          <p:nvPr/>
        </p:nvGrpSpPr>
        <p:grpSpPr>
          <a:xfrm>
            <a:off x="7633123" y="4190532"/>
            <a:ext cx="8719346" cy="913182"/>
            <a:chOff x="0" y="0"/>
            <a:chExt cx="1825007" cy="191134"/>
          </a:xfrm>
        </p:grpSpPr>
        <p:sp>
          <p:nvSpPr>
            <p:cNvPr id="5" name="Freeform 5"/>
            <p:cNvSpPr/>
            <p:nvPr/>
          </p:nvSpPr>
          <p:spPr>
            <a:xfrm>
              <a:off x="0" y="0"/>
              <a:ext cx="1825007" cy="191134"/>
            </a:xfrm>
            <a:custGeom>
              <a:avLst/>
              <a:gdLst/>
              <a:ahLst/>
              <a:cxnLst/>
              <a:rect l="l" t="t" r="r" b="b"/>
              <a:pathLst>
                <a:path w="1825007" h="191134">
                  <a:moveTo>
                    <a:pt x="0" y="0"/>
                  </a:moveTo>
                  <a:lnTo>
                    <a:pt x="1825007" y="0"/>
                  </a:lnTo>
                  <a:lnTo>
                    <a:pt x="1825007" y="191134"/>
                  </a:lnTo>
                  <a:lnTo>
                    <a:pt x="0" y="191134"/>
                  </a:lnTo>
                  <a:close/>
                </a:path>
              </a:pathLst>
            </a:custGeom>
            <a:solidFill>
              <a:srgbClr val="B4C835"/>
            </a:solidFill>
          </p:spPr>
          <p:txBody>
            <a:bodyPr/>
            <a:lstStyle/>
            <a:p>
              <a:endParaRPr lang="en-CA"/>
            </a:p>
          </p:txBody>
        </p:sp>
      </p:grpSp>
      <p:sp>
        <p:nvSpPr>
          <p:cNvPr id="6" name="AutoShape 6"/>
          <p:cNvSpPr/>
          <p:nvPr/>
        </p:nvSpPr>
        <p:spPr>
          <a:xfrm>
            <a:off x="9143975" y="9281789"/>
            <a:ext cx="5971232" cy="0"/>
          </a:xfrm>
          <a:prstGeom prst="line">
            <a:avLst/>
          </a:prstGeom>
          <a:ln w="28575" cap="flat">
            <a:solidFill>
              <a:srgbClr val="001847"/>
            </a:solidFill>
            <a:prstDash val="solid"/>
            <a:headEnd type="none" w="sm" len="sm"/>
            <a:tailEnd type="none" w="sm" len="sm"/>
          </a:ln>
        </p:spPr>
        <p:txBody>
          <a:bodyPr/>
          <a:lstStyle/>
          <a:p>
            <a:endParaRPr lang="en-CA"/>
          </a:p>
        </p:txBody>
      </p:sp>
      <p:sp>
        <p:nvSpPr>
          <p:cNvPr id="7" name="AutoShape 7"/>
          <p:cNvSpPr/>
          <p:nvPr/>
        </p:nvSpPr>
        <p:spPr>
          <a:xfrm rot="6049">
            <a:off x="9143994" y="972708"/>
            <a:ext cx="8119736" cy="0"/>
          </a:xfrm>
          <a:prstGeom prst="line">
            <a:avLst/>
          </a:prstGeom>
          <a:ln w="28575" cap="flat">
            <a:solidFill>
              <a:srgbClr val="001847"/>
            </a:solidFill>
            <a:prstDash val="solid"/>
            <a:headEnd type="none" w="sm" len="sm"/>
            <a:tailEnd type="none" w="sm" len="sm"/>
          </a:ln>
        </p:spPr>
        <p:txBody>
          <a:bodyPr/>
          <a:lstStyle/>
          <a:p>
            <a:endParaRPr lang="en-CA"/>
          </a:p>
        </p:txBody>
      </p:sp>
      <p:sp>
        <p:nvSpPr>
          <p:cNvPr id="8" name="AutoShape 8"/>
          <p:cNvSpPr/>
          <p:nvPr/>
        </p:nvSpPr>
        <p:spPr>
          <a:xfrm rot="5399999">
            <a:off x="13746595" y="4496980"/>
            <a:ext cx="7062832" cy="0"/>
          </a:xfrm>
          <a:prstGeom prst="line">
            <a:avLst/>
          </a:prstGeom>
          <a:ln w="28575" cap="flat">
            <a:solidFill>
              <a:srgbClr val="001847"/>
            </a:solidFill>
            <a:prstDash val="solid"/>
            <a:headEnd type="none" w="sm" len="sm"/>
            <a:tailEnd type="none" w="sm" len="sm"/>
          </a:ln>
        </p:spPr>
        <p:txBody>
          <a:bodyPr/>
          <a:lstStyle/>
          <a:p>
            <a:endParaRPr lang="en-CA"/>
          </a:p>
        </p:txBody>
      </p:sp>
      <p:grpSp>
        <p:nvGrpSpPr>
          <p:cNvPr id="9" name="Group 9"/>
          <p:cNvGrpSpPr/>
          <p:nvPr/>
        </p:nvGrpSpPr>
        <p:grpSpPr>
          <a:xfrm>
            <a:off x="961669" y="965564"/>
            <a:ext cx="6671455" cy="8330512"/>
            <a:chOff x="0" y="0"/>
            <a:chExt cx="8895273" cy="11107350"/>
          </a:xfrm>
        </p:grpSpPr>
        <p:pic>
          <p:nvPicPr>
            <p:cNvPr id="10" name="Picture 10"/>
            <p:cNvPicPr>
              <a:picLocks noChangeAspect="1"/>
            </p:cNvPicPr>
            <p:nvPr/>
          </p:nvPicPr>
          <p:blipFill>
            <a:blip r:embed="rId2"/>
            <a:srcRect l="9957" r="9957"/>
            <a:stretch>
              <a:fillRect/>
            </a:stretch>
          </p:blipFill>
          <p:spPr>
            <a:xfrm>
              <a:off x="0" y="0"/>
              <a:ext cx="8895273" cy="11107350"/>
            </a:xfrm>
            <a:prstGeom prst="rect">
              <a:avLst/>
            </a:prstGeom>
          </p:spPr>
        </p:pic>
      </p:grpSp>
      <p:grpSp>
        <p:nvGrpSpPr>
          <p:cNvPr id="11" name="Group 11"/>
          <p:cNvGrpSpPr/>
          <p:nvPr/>
        </p:nvGrpSpPr>
        <p:grpSpPr>
          <a:xfrm>
            <a:off x="16659086" y="9116464"/>
            <a:ext cx="330649" cy="330649"/>
            <a:chOff x="0" y="0"/>
            <a:chExt cx="6350000" cy="6350000"/>
          </a:xfrm>
        </p:grpSpPr>
        <p:sp>
          <p:nvSpPr>
            <p:cNvPr id="12" name="Freeform 12"/>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4C835"/>
            </a:solidFill>
          </p:spPr>
          <p:txBody>
            <a:bodyPr/>
            <a:lstStyle/>
            <a:p>
              <a:endParaRPr lang="en-CA"/>
            </a:p>
          </p:txBody>
        </p:sp>
      </p:grpSp>
      <p:grpSp>
        <p:nvGrpSpPr>
          <p:cNvPr id="13" name="Group 13"/>
          <p:cNvGrpSpPr/>
          <p:nvPr/>
        </p:nvGrpSpPr>
        <p:grpSpPr>
          <a:xfrm>
            <a:off x="17132611" y="9116464"/>
            <a:ext cx="330649" cy="330649"/>
            <a:chOff x="0" y="0"/>
            <a:chExt cx="6350000" cy="6350000"/>
          </a:xfrm>
        </p:grpSpPr>
        <p:sp>
          <p:nvSpPr>
            <p:cNvPr id="14" name="Freeform 1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n-CA"/>
            </a:p>
          </p:txBody>
        </p:sp>
      </p:grpSp>
      <p:grpSp>
        <p:nvGrpSpPr>
          <p:cNvPr id="15" name="Group 15"/>
          <p:cNvGrpSpPr/>
          <p:nvPr/>
        </p:nvGrpSpPr>
        <p:grpSpPr>
          <a:xfrm>
            <a:off x="16187144" y="9116464"/>
            <a:ext cx="330649" cy="330649"/>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001847"/>
            </a:solidFill>
          </p:spPr>
          <p:txBody>
            <a:bodyPr/>
            <a:lstStyle/>
            <a:p>
              <a:endParaRPr lang="en-CA"/>
            </a:p>
          </p:txBody>
        </p:sp>
      </p:grpSp>
      <p:sp>
        <p:nvSpPr>
          <p:cNvPr id="17" name="TextBox 17"/>
          <p:cNvSpPr txBox="1"/>
          <p:nvPr/>
        </p:nvSpPr>
        <p:spPr>
          <a:xfrm>
            <a:off x="9314909" y="1322751"/>
            <a:ext cx="7037560" cy="2381037"/>
          </a:xfrm>
          <a:prstGeom prst="rect">
            <a:avLst/>
          </a:prstGeom>
        </p:spPr>
        <p:txBody>
          <a:bodyPr lIns="0" tIns="0" rIns="0" bIns="0" rtlCol="0" anchor="t">
            <a:spAutoFit/>
          </a:bodyPr>
          <a:lstStyle/>
          <a:p>
            <a:pPr algn="ctr">
              <a:lnSpc>
                <a:spcPts val="19436"/>
              </a:lnSpc>
            </a:pPr>
            <a:r>
              <a:rPr lang="en-US" sz="13883">
                <a:solidFill>
                  <a:srgbClr val="001847"/>
                </a:solidFill>
                <a:latin typeface="Antonio Bold Bold"/>
              </a:rPr>
              <a:t>WASTE</a:t>
            </a:r>
          </a:p>
        </p:txBody>
      </p:sp>
      <p:sp>
        <p:nvSpPr>
          <p:cNvPr id="18" name="TextBox 18"/>
          <p:cNvSpPr txBox="1"/>
          <p:nvPr/>
        </p:nvSpPr>
        <p:spPr>
          <a:xfrm>
            <a:off x="10347045" y="4274542"/>
            <a:ext cx="5444078" cy="678487"/>
          </a:xfrm>
          <a:prstGeom prst="rect">
            <a:avLst/>
          </a:prstGeom>
        </p:spPr>
        <p:txBody>
          <a:bodyPr lIns="0" tIns="0" rIns="0" bIns="0" rtlCol="0" anchor="t">
            <a:spAutoFit/>
          </a:bodyPr>
          <a:lstStyle/>
          <a:p>
            <a:pPr>
              <a:lnSpc>
                <a:spcPts val="5653"/>
              </a:lnSpc>
            </a:pPr>
            <a:r>
              <a:rPr lang="en-US" sz="4037" spc="-145">
                <a:solidFill>
                  <a:srgbClr val="001847"/>
                </a:solidFill>
                <a:latin typeface="Antonio Light"/>
              </a:rPr>
              <a:t>The Opportunity &amp; The Solution</a:t>
            </a:r>
          </a:p>
        </p:txBody>
      </p:sp>
      <p:sp>
        <p:nvSpPr>
          <p:cNvPr id="19" name="TextBox 19"/>
          <p:cNvSpPr txBox="1"/>
          <p:nvPr/>
        </p:nvSpPr>
        <p:spPr>
          <a:xfrm>
            <a:off x="10347045" y="5347722"/>
            <a:ext cx="5413059" cy="3976088"/>
          </a:xfrm>
          <a:prstGeom prst="rect">
            <a:avLst/>
          </a:prstGeom>
        </p:spPr>
        <p:txBody>
          <a:bodyPr lIns="0" tIns="0" rIns="0" bIns="0" rtlCol="0" anchor="t">
            <a:spAutoFit/>
          </a:bodyPr>
          <a:lstStyle/>
          <a:p>
            <a:pPr>
              <a:lnSpc>
                <a:spcPts val="2410"/>
              </a:lnSpc>
            </a:pPr>
            <a:endParaRPr lang="en-US" sz="1722" dirty="0">
              <a:solidFill>
                <a:srgbClr val="001847"/>
              </a:solidFill>
              <a:latin typeface="Inter"/>
            </a:endParaRPr>
          </a:p>
          <a:p>
            <a:pPr>
              <a:lnSpc>
                <a:spcPts val="2410"/>
              </a:lnSpc>
            </a:pPr>
            <a:r>
              <a:rPr lang="en-US" sz="1722" dirty="0">
                <a:solidFill>
                  <a:srgbClr val="001847"/>
                </a:solidFill>
                <a:latin typeface="Inter"/>
              </a:rPr>
              <a:t>The traditional Waste Treatment and Disposal Service industry in Canada alone is $5.1 billion in 2022.</a:t>
            </a:r>
          </a:p>
          <a:p>
            <a:pPr>
              <a:lnSpc>
                <a:spcPts val="2410"/>
              </a:lnSpc>
            </a:pPr>
            <a:endParaRPr lang="en-US" sz="1722" dirty="0">
              <a:solidFill>
                <a:srgbClr val="001847"/>
              </a:solidFill>
              <a:latin typeface="Inter"/>
            </a:endParaRPr>
          </a:p>
          <a:p>
            <a:pPr>
              <a:lnSpc>
                <a:spcPts val="2410"/>
              </a:lnSpc>
            </a:pPr>
            <a:r>
              <a:rPr lang="en-US" sz="1722" dirty="0">
                <a:solidFill>
                  <a:srgbClr val="001847"/>
                </a:solidFill>
                <a:latin typeface="Inter"/>
              </a:rPr>
              <a:t>Emergent Waste Solutions brings its truly disruptive Advanced Thermolysis System (ATS)* technology.</a:t>
            </a:r>
          </a:p>
          <a:p>
            <a:pPr>
              <a:lnSpc>
                <a:spcPts val="2410"/>
              </a:lnSpc>
            </a:pPr>
            <a:endParaRPr lang="en-US" sz="1722" dirty="0">
              <a:solidFill>
                <a:srgbClr val="001847"/>
              </a:solidFill>
              <a:latin typeface="Inter"/>
            </a:endParaRPr>
          </a:p>
          <a:p>
            <a:pPr>
              <a:lnSpc>
                <a:spcPts val="2410"/>
              </a:lnSpc>
            </a:pPr>
            <a:endParaRPr lang="en-US" sz="1722" dirty="0">
              <a:solidFill>
                <a:srgbClr val="001847"/>
              </a:solidFill>
              <a:latin typeface="Inter"/>
            </a:endParaRPr>
          </a:p>
          <a:p>
            <a:pPr>
              <a:lnSpc>
                <a:spcPts val="2410"/>
              </a:lnSpc>
            </a:pPr>
            <a:endParaRPr lang="en-US" sz="1722" dirty="0">
              <a:solidFill>
                <a:srgbClr val="001847"/>
              </a:solidFill>
              <a:latin typeface="Inter"/>
            </a:endParaRPr>
          </a:p>
          <a:p>
            <a:pPr>
              <a:lnSpc>
                <a:spcPts val="2410"/>
              </a:lnSpc>
            </a:pPr>
            <a:endParaRPr lang="en-US" sz="1722" dirty="0">
              <a:solidFill>
                <a:srgbClr val="001847"/>
              </a:solidFill>
              <a:latin typeface="Inter"/>
            </a:endParaRPr>
          </a:p>
          <a:p>
            <a:pPr>
              <a:lnSpc>
                <a:spcPts val="2410"/>
              </a:lnSpc>
            </a:pPr>
            <a:r>
              <a:rPr lang="en-US" sz="1722" dirty="0">
                <a:solidFill>
                  <a:srgbClr val="001847"/>
                </a:solidFill>
                <a:latin typeface="Inter"/>
              </a:rPr>
              <a:t>* Patent Pending</a:t>
            </a:r>
          </a:p>
          <a:p>
            <a:pPr>
              <a:lnSpc>
                <a:spcPts val="2410"/>
              </a:lnSpc>
            </a:pPr>
            <a:endParaRPr lang="en-US" sz="1722" dirty="0">
              <a:solidFill>
                <a:srgbClr val="001847"/>
              </a:solidFill>
              <a:latin typeface="In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290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34269" r="-34269"/>
            </a:stretch>
          </a:blipFill>
        </p:spPr>
        <p:txBody>
          <a:bodyPr/>
          <a:lstStyle/>
          <a:p>
            <a:endParaRPr lang="en-CA"/>
          </a:p>
        </p:txBody>
      </p:sp>
      <p:grpSp>
        <p:nvGrpSpPr>
          <p:cNvPr id="3" name="Group 3"/>
          <p:cNvGrpSpPr/>
          <p:nvPr/>
        </p:nvGrpSpPr>
        <p:grpSpPr>
          <a:xfrm>
            <a:off x="1495979" y="1660115"/>
            <a:ext cx="9085350" cy="5146719"/>
            <a:chOff x="0" y="0"/>
            <a:chExt cx="3002092" cy="1700642"/>
          </a:xfrm>
        </p:grpSpPr>
        <p:sp>
          <p:nvSpPr>
            <p:cNvPr id="4" name="Freeform 4"/>
            <p:cNvSpPr/>
            <p:nvPr/>
          </p:nvSpPr>
          <p:spPr>
            <a:xfrm>
              <a:off x="0" y="0"/>
              <a:ext cx="3002092" cy="1700642"/>
            </a:xfrm>
            <a:custGeom>
              <a:avLst/>
              <a:gdLst/>
              <a:ahLst/>
              <a:cxnLst/>
              <a:rect l="l" t="t" r="r" b="b"/>
              <a:pathLst>
                <a:path w="3002092" h="1700642">
                  <a:moveTo>
                    <a:pt x="0" y="0"/>
                  </a:moveTo>
                  <a:lnTo>
                    <a:pt x="3002092" y="0"/>
                  </a:lnTo>
                  <a:lnTo>
                    <a:pt x="3002092" y="1700642"/>
                  </a:lnTo>
                  <a:lnTo>
                    <a:pt x="0" y="1700642"/>
                  </a:lnTo>
                  <a:close/>
                </a:path>
              </a:pathLst>
            </a:custGeom>
            <a:solidFill>
              <a:srgbClr val="1D3055"/>
            </a:solidFill>
          </p:spPr>
          <p:txBody>
            <a:bodyPr/>
            <a:lstStyle/>
            <a:p>
              <a:endParaRPr lang="en-CA"/>
            </a:p>
          </p:txBody>
        </p:sp>
      </p:grpSp>
      <p:grpSp>
        <p:nvGrpSpPr>
          <p:cNvPr id="5" name="Group 5"/>
          <p:cNvGrpSpPr/>
          <p:nvPr/>
        </p:nvGrpSpPr>
        <p:grpSpPr>
          <a:xfrm>
            <a:off x="1495979" y="6806834"/>
            <a:ext cx="9085350" cy="1642568"/>
            <a:chOff x="0" y="0"/>
            <a:chExt cx="3002092" cy="542757"/>
          </a:xfrm>
        </p:grpSpPr>
        <p:sp>
          <p:nvSpPr>
            <p:cNvPr id="6" name="Freeform 6"/>
            <p:cNvSpPr/>
            <p:nvPr/>
          </p:nvSpPr>
          <p:spPr>
            <a:xfrm>
              <a:off x="0" y="0"/>
              <a:ext cx="3002092" cy="542757"/>
            </a:xfrm>
            <a:custGeom>
              <a:avLst/>
              <a:gdLst/>
              <a:ahLst/>
              <a:cxnLst/>
              <a:rect l="l" t="t" r="r" b="b"/>
              <a:pathLst>
                <a:path w="3002092" h="542757">
                  <a:moveTo>
                    <a:pt x="0" y="0"/>
                  </a:moveTo>
                  <a:lnTo>
                    <a:pt x="3002092" y="0"/>
                  </a:lnTo>
                  <a:lnTo>
                    <a:pt x="3002092" y="542757"/>
                  </a:lnTo>
                  <a:lnTo>
                    <a:pt x="0" y="542757"/>
                  </a:lnTo>
                  <a:close/>
                </a:path>
              </a:pathLst>
            </a:custGeom>
            <a:solidFill>
              <a:srgbClr val="B4C835"/>
            </a:solidFill>
          </p:spPr>
          <p:txBody>
            <a:bodyPr/>
            <a:lstStyle/>
            <a:p>
              <a:endParaRPr lang="en-CA"/>
            </a:p>
          </p:txBody>
        </p:sp>
      </p:grpSp>
      <p:sp>
        <p:nvSpPr>
          <p:cNvPr id="7" name="TextBox 7"/>
          <p:cNvSpPr txBox="1"/>
          <p:nvPr/>
        </p:nvSpPr>
        <p:spPr>
          <a:xfrm>
            <a:off x="1495979" y="7204068"/>
            <a:ext cx="9085350" cy="994922"/>
          </a:xfrm>
          <a:prstGeom prst="rect">
            <a:avLst/>
          </a:prstGeom>
        </p:spPr>
        <p:txBody>
          <a:bodyPr lIns="0" tIns="0" rIns="0" bIns="0" rtlCol="0" anchor="t">
            <a:spAutoFit/>
          </a:bodyPr>
          <a:lstStyle/>
          <a:p>
            <a:pPr algn="ctr">
              <a:lnSpc>
                <a:spcPts val="7533"/>
              </a:lnSpc>
            </a:pPr>
            <a:r>
              <a:rPr lang="en-US" sz="7243" spc="-195">
                <a:solidFill>
                  <a:srgbClr val="FFFFFF"/>
                </a:solidFill>
                <a:latin typeface="Antonio Bold Bold"/>
              </a:rPr>
              <a:t>SUPERIOR TO INCINERATION</a:t>
            </a:r>
          </a:p>
        </p:txBody>
      </p:sp>
      <p:sp>
        <p:nvSpPr>
          <p:cNvPr id="8" name="TextBox 8"/>
          <p:cNvSpPr txBox="1"/>
          <p:nvPr/>
        </p:nvSpPr>
        <p:spPr>
          <a:xfrm>
            <a:off x="3366454" y="2248680"/>
            <a:ext cx="5344401" cy="472687"/>
          </a:xfrm>
          <a:prstGeom prst="rect">
            <a:avLst/>
          </a:prstGeom>
        </p:spPr>
        <p:txBody>
          <a:bodyPr lIns="0" tIns="0" rIns="0" bIns="0" rtlCol="0" anchor="t">
            <a:spAutoFit/>
          </a:bodyPr>
          <a:lstStyle/>
          <a:p>
            <a:pPr algn="ctr">
              <a:lnSpc>
                <a:spcPts val="3871"/>
              </a:lnSpc>
            </a:pPr>
            <a:r>
              <a:rPr lang="en-US" sz="2765">
                <a:solidFill>
                  <a:srgbClr val="FFD116"/>
                </a:solidFill>
                <a:latin typeface="Inter Bold"/>
              </a:rPr>
              <a:t>INTRODUCING THERMOLYSIS</a:t>
            </a:r>
          </a:p>
        </p:txBody>
      </p:sp>
      <p:sp>
        <p:nvSpPr>
          <p:cNvPr id="9" name="TextBox 9"/>
          <p:cNvSpPr txBox="1"/>
          <p:nvPr/>
        </p:nvSpPr>
        <p:spPr>
          <a:xfrm>
            <a:off x="2062531" y="3080581"/>
            <a:ext cx="7952246" cy="3488134"/>
          </a:xfrm>
          <a:prstGeom prst="rect">
            <a:avLst/>
          </a:prstGeom>
        </p:spPr>
        <p:txBody>
          <a:bodyPr lIns="0" tIns="0" rIns="0" bIns="0" rtlCol="0" anchor="t">
            <a:spAutoFit/>
          </a:bodyPr>
          <a:lstStyle/>
          <a:p>
            <a:pPr algn="ctr">
              <a:lnSpc>
                <a:spcPts val="3423"/>
              </a:lnSpc>
            </a:pPr>
            <a:r>
              <a:rPr lang="en-US" sz="3169" dirty="0">
                <a:solidFill>
                  <a:srgbClr val="F6FBFE"/>
                </a:solidFill>
                <a:latin typeface="Inter"/>
              </a:rPr>
              <a:t>Thermolysis takes place when waste carbon is subjected to a very high temperature in the absence of oxygen. Without oxygen, combustion cannot take place. Instead the substance is broken down into renewable natural gas, oil products and biocarbon.</a:t>
            </a:r>
          </a:p>
          <a:p>
            <a:pPr algn="ctr">
              <a:lnSpc>
                <a:spcPts val="3423"/>
              </a:lnSpc>
            </a:pPr>
            <a:endParaRPr lang="en-US" sz="3169" dirty="0">
              <a:solidFill>
                <a:srgbClr val="F6FBFE"/>
              </a:solidFill>
              <a:latin typeface="Inter"/>
            </a:endParaRPr>
          </a:p>
        </p:txBody>
      </p:sp>
      <p:grpSp>
        <p:nvGrpSpPr>
          <p:cNvPr id="10" name="Group 10"/>
          <p:cNvGrpSpPr/>
          <p:nvPr/>
        </p:nvGrpSpPr>
        <p:grpSpPr>
          <a:xfrm>
            <a:off x="11464942" y="2305830"/>
            <a:ext cx="5327079" cy="828865"/>
            <a:chOff x="0" y="0"/>
            <a:chExt cx="1829430" cy="284650"/>
          </a:xfrm>
        </p:grpSpPr>
        <p:sp>
          <p:nvSpPr>
            <p:cNvPr id="11" name="Freeform 11"/>
            <p:cNvSpPr/>
            <p:nvPr/>
          </p:nvSpPr>
          <p:spPr>
            <a:xfrm>
              <a:off x="0" y="0"/>
              <a:ext cx="1829430" cy="284650"/>
            </a:xfrm>
            <a:custGeom>
              <a:avLst/>
              <a:gdLst/>
              <a:ahLst/>
              <a:cxnLst/>
              <a:rect l="l" t="t" r="r" b="b"/>
              <a:pathLst>
                <a:path w="1829430" h="284650">
                  <a:moveTo>
                    <a:pt x="0" y="0"/>
                  </a:moveTo>
                  <a:lnTo>
                    <a:pt x="1829430" y="0"/>
                  </a:lnTo>
                  <a:lnTo>
                    <a:pt x="1829430" y="284650"/>
                  </a:lnTo>
                  <a:lnTo>
                    <a:pt x="0" y="284650"/>
                  </a:lnTo>
                  <a:close/>
                </a:path>
              </a:pathLst>
            </a:custGeom>
            <a:solidFill>
              <a:srgbClr val="1D3055"/>
            </a:solidFill>
          </p:spPr>
          <p:txBody>
            <a:bodyPr/>
            <a:lstStyle/>
            <a:p>
              <a:endParaRPr lang="en-CA"/>
            </a:p>
          </p:txBody>
        </p:sp>
      </p:grpSp>
      <p:grpSp>
        <p:nvGrpSpPr>
          <p:cNvPr id="12" name="Group 12"/>
          <p:cNvGrpSpPr/>
          <p:nvPr/>
        </p:nvGrpSpPr>
        <p:grpSpPr>
          <a:xfrm>
            <a:off x="11464942" y="3601991"/>
            <a:ext cx="5327079" cy="549237"/>
            <a:chOff x="0" y="0"/>
            <a:chExt cx="1829430" cy="188619"/>
          </a:xfrm>
        </p:grpSpPr>
        <p:sp>
          <p:nvSpPr>
            <p:cNvPr id="13" name="Freeform 13"/>
            <p:cNvSpPr/>
            <p:nvPr/>
          </p:nvSpPr>
          <p:spPr>
            <a:xfrm>
              <a:off x="0" y="0"/>
              <a:ext cx="1829430" cy="188619"/>
            </a:xfrm>
            <a:custGeom>
              <a:avLst/>
              <a:gdLst/>
              <a:ahLst/>
              <a:cxnLst/>
              <a:rect l="l" t="t" r="r" b="b"/>
              <a:pathLst>
                <a:path w="1829430" h="188619">
                  <a:moveTo>
                    <a:pt x="0" y="0"/>
                  </a:moveTo>
                  <a:lnTo>
                    <a:pt x="1829430" y="0"/>
                  </a:lnTo>
                  <a:lnTo>
                    <a:pt x="1829430" y="188619"/>
                  </a:lnTo>
                  <a:lnTo>
                    <a:pt x="0" y="188619"/>
                  </a:lnTo>
                  <a:close/>
                </a:path>
              </a:pathLst>
            </a:custGeom>
            <a:solidFill>
              <a:srgbClr val="1D3055"/>
            </a:solidFill>
          </p:spPr>
          <p:txBody>
            <a:bodyPr/>
            <a:lstStyle/>
            <a:p>
              <a:endParaRPr lang="en-CA"/>
            </a:p>
          </p:txBody>
        </p:sp>
      </p:grpSp>
      <p:grpSp>
        <p:nvGrpSpPr>
          <p:cNvPr id="14" name="Group 14"/>
          <p:cNvGrpSpPr/>
          <p:nvPr/>
        </p:nvGrpSpPr>
        <p:grpSpPr>
          <a:xfrm>
            <a:off x="11464942" y="4594263"/>
            <a:ext cx="5327079" cy="549237"/>
            <a:chOff x="0" y="0"/>
            <a:chExt cx="1829430" cy="188619"/>
          </a:xfrm>
        </p:grpSpPr>
        <p:sp>
          <p:nvSpPr>
            <p:cNvPr id="15" name="Freeform 15"/>
            <p:cNvSpPr/>
            <p:nvPr/>
          </p:nvSpPr>
          <p:spPr>
            <a:xfrm>
              <a:off x="0" y="0"/>
              <a:ext cx="1829430" cy="188619"/>
            </a:xfrm>
            <a:custGeom>
              <a:avLst/>
              <a:gdLst/>
              <a:ahLst/>
              <a:cxnLst/>
              <a:rect l="l" t="t" r="r" b="b"/>
              <a:pathLst>
                <a:path w="1829430" h="188619">
                  <a:moveTo>
                    <a:pt x="0" y="0"/>
                  </a:moveTo>
                  <a:lnTo>
                    <a:pt x="1829430" y="0"/>
                  </a:lnTo>
                  <a:lnTo>
                    <a:pt x="1829430" y="188619"/>
                  </a:lnTo>
                  <a:lnTo>
                    <a:pt x="0" y="188619"/>
                  </a:lnTo>
                  <a:close/>
                </a:path>
              </a:pathLst>
            </a:custGeom>
            <a:solidFill>
              <a:srgbClr val="1D3055"/>
            </a:solidFill>
          </p:spPr>
          <p:txBody>
            <a:bodyPr/>
            <a:lstStyle/>
            <a:p>
              <a:endParaRPr lang="en-CA"/>
            </a:p>
          </p:txBody>
        </p:sp>
      </p:grpSp>
      <p:sp>
        <p:nvSpPr>
          <p:cNvPr id="16" name="AutoShape 16"/>
          <p:cNvSpPr/>
          <p:nvPr/>
        </p:nvSpPr>
        <p:spPr>
          <a:xfrm flipH="1" flipV="1">
            <a:off x="11441129" y="0"/>
            <a:ext cx="23813" cy="5143500"/>
          </a:xfrm>
          <a:prstGeom prst="line">
            <a:avLst/>
          </a:prstGeom>
          <a:ln w="47625" cap="flat">
            <a:solidFill>
              <a:srgbClr val="B4C835"/>
            </a:solidFill>
            <a:prstDash val="solid"/>
            <a:headEnd type="none" w="sm" len="sm"/>
            <a:tailEnd type="none" w="sm" len="sm"/>
          </a:ln>
        </p:spPr>
        <p:txBody>
          <a:bodyPr/>
          <a:lstStyle/>
          <a:p>
            <a:endParaRPr lang="en-CA"/>
          </a:p>
        </p:txBody>
      </p:sp>
      <p:sp>
        <p:nvSpPr>
          <p:cNvPr id="17" name="TextBox 17"/>
          <p:cNvSpPr txBox="1"/>
          <p:nvPr/>
        </p:nvSpPr>
        <p:spPr>
          <a:xfrm>
            <a:off x="11830724" y="2314873"/>
            <a:ext cx="4340599" cy="737133"/>
          </a:xfrm>
          <a:prstGeom prst="rect">
            <a:avLst/>
          </a:prstGeom>
        </p:spPr>
        <p:txBody>
          <a:bodyPr lIns="0" tIns="0" rIns="0" bIns="0" rtlCol="0" anchor="t">
            <a:spAutoFit/>
          </a:bodyPr>
          <a:lstStyle/>
          <a:p>
            <a:pPr>
              <a:lnSpc>
                <a:spcPts val="6095"/>
              </a:lnSpc>
            </a:pPr>
            <a:r>
              <a:rPr lang="en-US" sz="4354">
                <a:solidFill>
                  <a:srgbClr val="F6FBFE"/>
                </a:solidFill>
                <a:latin typeface="Antonio Light Bold"/>
              </a:rPr>
              <a:t>Near Zero Emissions</a:t>
            </a:r>
          </a:p>
        </p:txBody>
      </p:sp>
      <p:sp>
        <p:nvSpPr>
          <p:cNvPr id="18" name="TextBox 18"/>
          <p:cNvSpPr txBox="1"/>
          <p:nvPr/>
        </p:nvSpPr>
        <p:spPr>
          <a:xfrm>
            <a:off x="11830724" y="3660015"/>
            <a:ext cx="4247476" cy="369268"/>
          </a:xfrm>
          <a:prstGeom prst="rect">
            <a:avLst/>
          </a:prstGeom>
        </p:spPr>
        <p:txBody>
          <a:bodyPr wrap="square" lIns="0" tIns="0" rIns="0" bIns="0" rtlCol="0" anchor="t">
            <a:spAutoFit/>
          </a:bodyPr>
          <a:lstStyle/>
          <a:p>
            <a:pPr marL="481618" lvl="1" indent="-240809">
              <a:lnSpc>
                <a:spcPts val="3123"/>
              </a:lnSpc>
              <a:buFont typeface="Arial"/>
              <a:buChar char="•"/>
            </a:pPr>
            <a:r>
              <a:rPr lang="en-US" sz="2230" dirty="0">
                <a:solidFill>
                  <a:srgbClr val="F6FBFE"/>
                </a:solidFill>
                <a:latin typeface="Antonio Light Bold"/>
              </a:rPr>
              <a:t>Solution for local landfills</a:t>
            </a:r>
          </a:p>
        </p:txBody>
      </p:sp>
      <p:sp>
        <p:nvSpPr>
          <p:cNvPr id="19" name="TextBox 19"/>
          <p:cNvSpPr txBox="1"/>
          <p:nvPr/>
        </p:nvSpPr>
        <p:spPr>
          <a:xfrm>
            <a:off x="11830724" y="4652285"/>
            <a:ext cx="3242717" cy="381489"/>
          </a:xfrm>
          <a:prstGeom prst="rect">
            <a:avLst/>
          </a:prstGeom>
        </p:spPr>
        <p:txBody>
          <a:bodyPr lIns="0" tIns="0" rIns="0" bIns="0" rtlCol="0" anchor="t">
            <a:spAutoFit/>
          </a:bodyPr>
          <a:lstStyle/>
          <a:p>
            <a:pPr marL="481618" lvl="1" indent="-240809">
              <a:lnSpc>
                <a:spcPts val="3123"/>
              </a:lnSpc>
              <a:buFont typeface="Arial"/>
              <a:buChar char="•"/>
            </a:pPr>
            <a:r>
              <a:rPr lang="en-US" sz="2230" dirty="0">
                <a:solidFill>
                  <a:srgbClr val="F6FBFE"/>
                </a:solidFill>
                <a:latin typeface="Antonio Light Bold"/>
              </a:rPr>
              <a:t>Valuable products</a:t>
            </a:r>
          </a:p>
        </p:txBody>
      </p:sp>
      <p:grpSp>
        <p:nvGrpSpPr>
          <p:cNvPr id="20" name="Group 20"/>
          <p:cNvGrpSpPr/>
          <p:nvPr/>
        </p:nvGrpSpPr>
        <p:grpSpPr>
          <a:xfrm>
            <a:off x="8977884" y="9092975"/>
            <a:ext cx="330649" cy="330649"/>
            <a:chOff x="0" y="0"/>
            <a:chExt cx="6350000" cy="6350000"/>
          </a:xfrm>
        </p:grpSpPr>
        <p:sp>
          <p:nvSpPr>
            <p:cNvPr id="21" name="Freeform 2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B4C835"/>
            </a:solidFill>
          </p:spPr>
          <p:txBody>
            <a:bodyPr/>
            <a:lstStyle/>
            <a:p>
              <a:endParaRPr lang="en-CA"/>
            </a:p>
          </p:txBody>
        </p:sp>
      </p:grpSp>
      <p:grpSp>
        <p:nvGrpSpPr>
          <p:cNvPr id="22" name="Group 22"/>
          <p:cNvGrpSpPr/>
          <p:nvPr/>
        </p:nvGrpSpPr>
        <p:grpSpPr>
          <a:xfrm>
            <a:off x="9451409" y="9092975"/>
            <a:ext cx="330649" cy="330649"/>
            <a:chOff x="0" y="0"/>
            <a:chExt cx="6350000" cy="6350000"/>
          </a:xfrm>
        </p:grpSpPr>
        <p:sp>
          <p:nvSpPr>
            <p:cNvPr id="23" name="Freeform 2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CA"/>
            </a:p>
          </p:txBody>
        </p:sp>
      </p:grpSp>
      <p:grpSp>
        <p:nvGrpSpPr>
          <p:cNvPr id="24" name="Group 24"/>
          <p:cNvGrpSpPr/>
          <p:nvPr/>
        </p:nvGrpSpPr>
        <p:grpSpPr>
          <a:xfrm>
            <a:off x="8505942" y="9092975"/>
            <a:ext cx="330649" cy="330649"/>
            <a:chOff x="0" y="0"/>
            <a:chExt cx="6350000" cy="6350000"/>
          </a:xfrm>
        </p:grpSpPr>
        <p:sp>
          <p:nvSpPr>
            <p:cNvPr id="25" name="Freeform 2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1D3055"/>
            </a:solidFill>
          </p:spPr>
          <p:txBody>
            <a:bodyPr/>
            <a:lstStyle/>
            <a:p>
              <a:endParaRPr lang="en-CA"/>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E6E435-A892-D261-A918-E30BEC581B1A}"/>
              </a:ext>
            </a:extLst>
          </p:cNvPr>
          <p:cNvSpPr/>
          <p:nvPr/>
        </p:nvSpPr>
        <p:spPr>
          <a:xfrm>
            <a:off x="9272177" y="-79745"/>
            <a:ext cx="6858000" cy="10446489"/>
          </a:xfrm>
          <a:prstGeom prst="rect">
            <a:avLst/>
          </a:prstGeom>
          <a:solidFill>
            <a:schemeClr val="tx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t>d</a:t>
            </a:r>
          </a:p>
        </p:txBody>
      </p:sp>
      <p:pic>
        <p:nvPicPr>
          <p:cNvPr id="13" name="Google Shape;192;p26">
            <a:extLst>
              <a:ext uri="{FF2B5EF4-FFF2-40B4-BE49-F238E27FC236}">
                <a16:creationId xmlns:a16="http://schemas.microsoft.com/office/drawing/2014/main" id="{9EBB1AEA-50C3-BC5D-E034-D9C1871AA619}"/>
              </a:ext>
            </a:extLst>
          </p:cNvPr>
          <p:cNvPicPr preferRelativeResize="0"/>
          <p:nvPr/>
        </p:nvPicPr>
        <p:blipFill rotWithShape="1">
          <a:blip r:embed="rId3">
            <a:alphaModFix/>
          </a:blip>
          <a:srcRect l="14457" t="1469" r="8925" b="14560"/>
          <a:stretch/>
        </p:blipFill>
        <p:spPr>
          <a:xfrm>
            <a:off x="9434599" y="2988008"/>
            <a:ext cx="6269300" cy="4051004"/>
          </a:xfrm>
          <a:prstGeom prst="rect">
            <a:avLst/>
          </a:prstGeom>
          <a:noFill/>
          <a:ln>
            <a:noFill/>
          </a:ln>
        </p:spPr>
      </p:pic>
      <p:sp>
        <p:nvSpPr>
          <p:cNvPr id="16" name="Google Shape;163;p22">
            <a:extLst>
              <a:ext uri="{FF2B5EF4-FFF2-40B4-BE49-F238E27FC236}">
                <a16:creationId xmlns:a16="http://schemas.microsoft.com/office/drawing/2014/main" id="{20BB0997-B086-081A-8FA0-0C2D518FEFC0}"/>
              </a:ext>
            </a:extLst>
          </p:cNvPr>
          <p:cNvSpPr/>
          <p:nvPr/>
        </p:nvSpPr>
        <p:spPr>
          <a:xfrm>
            <a:off x="15115271" y="9395396"/>
            <a:ext cx="1751400" cy="1751400"/>
          </a:xfrm>
          <a:prstGeom prst="ellipse">
            <a:avLst/>
          </a:prstGeom>
          <a:solidFill>
            <a:srgbClr val="FFFFFF"/>
          </a:solidFill>
          <a:ln>
            <a:noFill/>
          </a:ln>
        </p:spPr>
        <p:txBody>
          <a:bodyPr spcFirstLastPara="1" wrap="square" lIns="137138" tIns="137138" rIns="137138" bIns="137138" anchor="ctr" anchorCtr="0">
            <a:noAutofit/>
          </a:bodyPr>
          <a:lstStyle/>
          <a:p>
            <a:endParaRPr sz="2700"/>
          </a:p>
        </p:txBody>
      </p:sp>
      <p:sp>
        <p:nvSpPr>
          <p:cNvPr id="17" name="Google Shape;164;p22">
            <a:extLst>
              <a:ext uri="{FF2B5EF4-FFF2-40B4-BE49-F238E27FC236}">
                <a16:creationId xmlns:a16="http://schemas.microsoft.com/office/drawing/2014/main" id="{B537E3BE-CED2-CDCD-022C-019B5A4B8047}"/>
              </a:ext>
            </a:extLst>
          </p:cNvPr>
          <p:cNvSpPr txBox="1">
            <a:spLocks noGrp="1"/>
          </p:cNvSpPr>
          <p:nvPr>
            <p:ph type="sldNum" idx="12"/>
          </p:nvPr>
        </p:nvSpPr>
        <p:spPr>
          <a:xfrm>
            <a:off x="14829075" y="9669222"/>
            <a:ext cx="1059750" cy="547650"/>
          </a:xfrm>
          <a:prstGeom prst="rect">
            <a:avLst/>
          </a:prstGeom>
        </p:spPr>
        <p:txBody>
          <a:bodyPr spcFirstLastPara="1" vert="horz" wrap="square" lIns="137138" tIns="68550" rIns="137138" bIns="68550" rtlCol="0" anchor="ctr" anchorCtr="0">
            <a:noAutofit/>
          </a:bodyPr>
          <a:lstStyle/>
          <a:p>
            <a:fld id="{00000000-1234-1234-1234-123412341234}" type="slidenum">
              <a:rPr lang="en-CA" sz="1500">
                <a:solidFill>
                  <a:schemeClr val="accent4"/>
                </a:solidFill>
                <a:latin typeface="Roboto"/>
                <a:ea typeface="Roboto"/>
                <a:cs typeface="Roboto"/>
                <a:sym typeface="Roboto"/>
              </a:rPr>
              <a:pPr/>
              <a:t>7</a:t>
            </a:fld>
            <a:endParaRPr sz="1500" dirty="0">
              <a:solidFill>
                <a:schemeClr val="accent4"/>
              </a:solidFill>
              <a:latin typeface="Roboto"/>
              <a:ea typeface="Roboto"/>
              <a:cs typeface="Roboto"/>
              <a:sym typeface="Roboto"/>
            </a:endParaRPr>
          </a:p>
        </p:txBody>
      </p:sp>
      <p:grpSp>
        <p:nvGrpSpPr>
          <p:cNvPr id="22" name="Group 21">
            <a:extLst>
              <a:ext uri="{FF2B5EF4-FFF2-40B4-BE49-F238E27FC236}">
                <a16:creationId xmlns:a16="http://schemas.microsoft.com/office/drawing/2014/main" id="{65D5896E-506C-7D88-765E-71146225B0D9}"/>
              </a:ext>
            </a:extLst>
          </p:cNvPr>
          <p:cNvGrpSpPr/>
          <p:nvPr/>
        </p:nvGrpSpPr>
        <p:grpSpPr>
          <a:xfrm>
            <a:off x="2850431" y="2284950"/>
            <a:ext cx="5821622" cy="5717100"/>
            <a:chOff x="376287" y="1429961"/>
            <a:chExt cx="3881081" cy="3811400"/>
          </a:xfrm>
        </p:grpSpPr>
        <p:sp>
          <p:nvSpPr>
            <p:cNvPr id="11" name="Google Shape;160;p22">
              <a:extLst>
                <a:ext uri="{FF2B5EF4-FFF2-40B4-BE49-F238E27FC236}">
                  <a16:creationId xmlns:a16="http://schemas.microsoft.com/office/drawing/2014/main" id="{5C3C0674-3EB8-E73A-822F-6B7F60D586C5}"/>
                </a:ext>
              </a:extLst>
            </p:cNvPr>
            <p:cNvSpPr txBox="1"/>
            <p:nvPr/>
          </p:nvSpPr>
          <p:spPr>
            <a:xfrm>
              <a:off x="376287" y="1429961"/>
              <a:ext cx="3512091" cy="430847"/>
            </a:xfrm>
            <a:prstGeom prst="rect">
              <a:avLst/>
            </a:prstGeom>
            <a:noFill/>
            <a:ln>
              <a:noFill/>
            </a:ln>
          </p:spPr>
          <p:txBody>
            <a:bodyPr spcFirstLastPara="1" wrap="square" lIns="137138" tIns="68550" rIns="137138" bIns="68550" anchor="t" anchorCtr="0">
              <a:spAutoFit/>
            </a:bodyPr>
            <a:lstStyle/>
            <a:p>
              <a:pPr>
                <a:buSzPts val="1100"/>
              </a:pPr>
              <a:r>
                <a:rPr lang="en-CA" sz="3300" b="1" dirty="0">
                  <a:solidFill>
                    <a:srgbClr val="216298"/>
                  </a:solidFill>
                  <a:latin typeface="Roboto"/>
                  <a:ea typeface="Roboto"/>
                  <a:cs typeface="Roboto"/>
                  <a:sym typeface="Roboto"/>
                </a:rPr>
                <a:t>Emergent Waste Solutions</a:t>
              </a:r>
              <a:endParaRPr sz="3300" b="1" dirty="0">
                <a:solidFill>
                  <a:srgbClr val="216298"/>
                </a:solidFill>
                <a:latin typeface="Roboto"/>
                <a:ea typeface="Roboto"/>
                <a:cs typeface="Roboto"/>
                <a:sym typeface="Roboto"/>
              </a:endParaRPr>
            </a:p>
          </p:txBody>
        </p:sp>
        <p:sp>
          <p:nvSpPr>
            <p:cNvPr id="12" name="Google Shape;161;p22">
              <a:extLst>
                <a:ext uri="{FF2B5EF4-FFF2-40B4-BE49-F238E27FC236}">
                  <a16:creationId xmlns:a16="http://schemas.microsoft.com/office/drawing/2014/main" id="{DE8201FC-678D-A282-02BB-3D4E03F85187}"/>
                </a:ext>
              </a:extLst>
            </p:cNvPr>
            <p:cNvSpPr txBox="1"/>
            <p:nvPr/>
          </p:nvSpPr>
          <p:spPr>
            <a:xfrm>
              <a:off x="376287" y="1951781"/>
              <a:ext cx="3651915" cy="612833"/>
            </a:xfrm>
            <a:prstGeom prst="rect">
              <a:avLst/>
            </a:prstGeom>
            <a:noFill/>
            <a:ln>
              <a:noFill/>
            </a:ln>
          </p:spPr>
          <p:txBody>
            <a:bodyPr spcFirstLastPara="1" wrap="square" lIns="137138" tIns="68550" rIns="137138" bIns="68550" anchor="t" anchorCtr="0">
              <a:noAutofit/>
            </a:bodyPr>
            <a:lstStyle/>
            <a:p>
              <a:pPr>
                <a:lnSpc>
                  <a:spcPct val="110000"/>
                </a:lnSpc>
              </a:pPr>
              <a:r>
                <a:rPr lang="en-CA" sz="2400" b="1" dirty="0">
                  <a:solidFill>
                    <a:srgbClr val="92C134"/>
                  </a:solidFill>
                  <a:latin typeface="Roboto"/>
                  <a:ea typeface="Roboto"/>
                  <a:cs typeface="Roboto"/>
                  <a:sym typeface="Roboto"/>
                </a:rPr>
                <a:t>Generating valuable energy and products from Waste</a:t>
              </a:r>
            </a:p>
          </p:txBody>
        </p:sp>
        <p:grpSp>
          <p:nvGrpSpPr>
            <p:cNvPr id="4" name="Group 3">
              <a:extLst>
                <a:ext uri="{FF2B5EF4-FFF2-40B4-BE49-F238E27FC236}">
                  <a16:creationId xmlns:a16="http://schemas.microsoft.com/office/drawing/2014/main" id="{6A5FE88C-BBC8-D000-2764-C589B3962236}"/>
                </a:ext>
              </a:extLst>
            </p:cNvPr>
            <p:cNvGrpSpPr/>
            <p:nvPr/>
          </p:nvGrpSpPr>
          <p:grpSpPr>
            <a:xfrm>
              <a:off x="461428" y="2902945"/>
              <a:ext cx="3795940" cy="508364"/>
              <a:chOff x="461428" y="2005663"/>
              <a:chExt cx="3795940" cy="508364"/>
            </a:xfrm>
          </p:grpSpPr>
          <p:pic>
            <p:nvPicPr>
              <p:cNvPr id="5" name="Picture 4">
                <a:extLst>
                  <a:ext uri="{FF2B5EF4-FFF2-40B4-BE49-F238E27FC236}">
                    <a16:creationId xmlns:a16="http://schemas.microsoft.com/office/drawing/2014/main" id="{762CB7AA-E9B3-B5B7-DCCF-F5A9BED8A86F}"/>
                  </a:ext>
                </a:extLst>
              </p:cNvPr>
              <p:cNvPicPr>
                <a:picLocks noChangeAspect="1"/>
              </p:cNvPicPr>
              <p:nvPr/>
            </p:nvPicPr>
            <p:blipFill>
              <a:blip r:embed="rId4"/>
              <a:srcRect/>
              <a:stretch/>
            </p:blipFill>
            <p:spPr>
              <a:xfrm>
                <a:off x="461428" y="2005663"/>
                <a:ext cx="508364" cy="508364"/>
              </a:xfrm>
              <a:prstGeom prst="rect">
                <a:avLst/>
              </a:prstGeom>
            </p:spPr>
          </p:pic>
          <p:sp>
            <p:nvSpPr>
              <p:cNvPr id="6" name="Google Shape;161;p22">
                <a:extLst>
                  <a:ext uri="{FF2B5EF4-FFF2-40B4-BE49-F238E27FC236}">
                    <a16:creationId xmlns:a16="http://schemas.microsoft.com/office/drawing/2014/main" id="{BCF179A6-B71D-ED8E-3E62-D850A9F46862}"/>
                  </a:ext>
                </a:extLst>
              </p:cNvPr>
              <p:cNvSpPr txBox="1"/>
              <p:nvPr/>
            </p:nvSpPr>
            <p:spPr>
              <a:xfrm>
                <a:off x="969792" y="2071457"/>
                <a:ext cx="3287576" cy="442570"/>
              </a:xfrm>
              <a:prstGeom prst="rect">
                <a:avLst/>
              </a:prstGeom>
              <a:noFill/>
              <a:ln>
                <a:noFill/>
              </a:ln>
            </p:spPr>
            <p:txBody>
              <a:bodyPr spcFirstLastPara="1" wrap="square" lIns="137138" tIns="0" rIns="137138" bIns="68550" anchor="t" anchorCtr="0">
                <a:noAutofit/>
              </a:bodyPr>
              <a:lstStyle/>
              <a:p>
                <a:pPr>
                  <a:spcBef>
                    <a:spcPts val="1200"/>
                  </a:spcBef>
                  <a:buClr>
                    <a:schemeClr val="accent1"/>
                  </a:buClr>
                </a:pPr>
                <a:r>
                  <a:rPr lang="en-CA" sz="2700" dirty="0">
                    <a:solidFill>
                      <a:schemeClr val="accent3"/>
                    </a:solidFill>
                    <a:latin typeface="Roboto" panose="02000000000000000000" pitchFamily="2" charset="0"/>
                    <a:ea typeface="Roboto" panose="02000000000000000000" pitchFamily="2" charset="0"/>
                    <a:cs typeface="Roboto"/>
                    <a:sym typeface="Roboto"/>
                  </a:rPr>
                  <a:t>World-leading Thermolysis Technology. Patent pending.</a:t>
                </a:r>
              </a:p>
            </p:txBody>
          </p:sp>
        </p:grpSp>
        <p:grpSp>
          <p:nvGrpSpPr>
            <p:cNvPr id="7" name="Group 6">
              <a:extLst>
                <a:ext uri="{FF2B5EF4-FFF2-40B4-BE49-F238E27FC236}">
                  <a16:creationId xmlns:a16="http://schemas.microsoft.com/office/drawing/2014/main" id="{6FE35027-6AC4-B228-777D-6138E6D3A261}"/>
                </a:ext>
              </a:extLst>
            </p:cNvPr>
            <p:cNvGrpSpPr/>
            <p:nvPr/>
          </p:nvGrpSpPr>
          <p:grpSpPr>
            <a:xfrm>
              <a:off x="461428" y="3703408"/>
              <a:ext cx="3702948" cy="650456"/>
              <a:chOff x="461428" y="2542229"/>
              <a:chExt cx="3702948" cy="650456"/>
            </a:xfrm>
          </p:grpSpPr>
          <p:pic>
            <p:nvPicPr>
              <p:cNvPr id="8" name="Picture 7">
                <a:extLst>
                  <a:ext uri="{FF2B5EF4-FFF2-40B4-BE49-F238E27FC236}">
                    <a16:creationId xmlns:a16="http://schemas.microsoft.com/office/drawing/2014/main" id="{E6CD2FA2-AA69-3D5C-0AF3-493DE4D47C9A}"/>
                  </a:ext>
                </a:extLst>
              </p:cNvPr>
              <p:cNvPicPr>
                <a:picLocks noChangeAspect="1"/>
              </p:cNvPicPr>
              <p:nvPr/>
            </p:nvPicPr>
            <p:blipFill>
              <a:blip r:embed="rId5"/>
              <a:srcRect/>
              <a:stretch/>
            </p:blipFill>
            <p:spPr>
              <a:xfrm>
                <a:off x="461428" y="2643387"/>
                <a:ext cx="508364" cy="508364"/>
              </a:xfrm>
              <a:prstGeom prst="rect">
                <a:avLst/>
              </a:prstGeom>
            </p:spPr>
          </p:pic>
          <p:sp>
            <p:nvSpPr>
              <p:cNvPr id="18" name="Google Shape;161;p22">
                <a:extLst>
                  <a:ext uri="{FF2B5EF4-FFF2-40B4-BE49-F238E27FC236}">
                    <a16:creationId xmlns:a16="http://schemas.microsoft.com/office/drawing/2014/main" id="{94F45C9D-8EB4-B6DE-C881-39D25FEF294A}"/>
                  </a:ext>
                </a:extLst>
              </p:cNvPr>
              <p:cNvSpPr txBox="1"/>
              <p:nvPr/>
            </p:nvSpPr>
            <p:spPr>
              <a:xfrm>
                <a:off x="969792" y="2542229"/>
                <a:ext cx="3194584" cy="650456"/>
              </a:xfrm>
              <a:prstGeom prst="rect">
                <a:avLst/>
              </a:prstGeom>
              <a:noFill/>
              <a:ln>
                <a:noFill/>
              </a:ln>
            </p:spPr>
            <p:txBody>
              <a:bodyPr spcFirstLastPara="1" wrap="square" lIns="137138" tIns="0" rIns="137138" bIns="68550" anchor="ctr" anchorCtr="0">
                <a:noAutofit/>
              </a:bodyPr>
              <a:lstStyle/>
              <a:p>
                <a:pPr>
                  <a:spcBef>
                    <a:spcPts val="1200"/>
                  </a:spcBef>
                  <a:buClr>
                    <a:schemeClr val="accent1"/>
                  </a:buClr>
                </a:pPr>
                <a:r>
                  <a:rPr lang="en-CA" sz="2700" dirty="0">
                    <a:solidFill>
                      <a:schemeClr val="accent3"/>
                    </a:solidFill>
                    <a:latin typeface="Roboto" panose="02000000000000000000" pitchFamily="2" charset="0"/>
                    <a:ea typeface="Roboto" panose="02000000000000000000" pitchFamily="2" charset="0"/>
                    <a:cs typeface="Roboto"/>
                    <a:sym typeface="Roboto"/>
                  </a:rPr>
                  <a:t>Initial Plant in Operation</a:t>
                </a:r>
              </a:p>
            </p:txBody>
          </p:sp>
        </p:grpSp>
        <p:grpSp>
          <p:nvGrpSpPr>
            <p:cNvPr id="19" name="Group 18">
              <a:extLst>
                <a:ext uri="{FF2B5EF4-FFF2-40B4-BE49-F238E27FC236}">
                  <a16:creationId xmlns:a16="http://schemas.microsoft.com/office/drawing/2014/main" id="{162A8FF5-50A2-0213-F59E-8A7976BBD900}"/>
                </a:ext>
              </a:extLst>
            </p:cNvPr>
            <p:cNvGrpSpPr/>
            <p:nvPr/>
          </p:nvGrpSpPr>
          <p:grpSpPr>
            <a:xfrm>
              <a:off x="420355" y="4656032"/>
              <a:ext cx="3741432" cy="585329"/>
              <a:chOff x="422944" y="4814367"/>
              <a:chExt cx="3741432" cy="585329"/>
            </a:xfrm>
          </p:grpSpPr>
          <p:pic>
            <p:nvPicPr>
              <p:cNvPr id="20" name="Picture 19">
                <a:extLst>
                  <a:ext uri="{FF2B5EF4-FFF2-40B4-BE49-F238E27FC236}">
                    <a16:creationId xmlns:a16="http://schemas.microsoft.com/office/drawing/2014/main" id="{769DCAD2-B051-7C97-E1E9-1E5E7841C43B}"/>
                  </a:ext>
                </a:extLst>
              </p:cNvPr>
              <p:cNvPicPr>
                <a:picLocks noChangeAspect="1"/>
              </p:cNvPicPr>
              <p:nvPr/>
            </p:nvPicPr>
            <p:blipFill>
              <a:blip r:embed="rId6"/>
              <a:srcRect/>
              <a:stretch/>
            </p:blipFill>
            <p:spPr>
              <a:xfrm>
                <a:off x="422944" y="4872155"/>
                <a:ext cx="508365" cy="508365"/>
              </a:xfrm>
              <a:prstGeom prst="rect">
                <a:avLst/>
              </a:prstGeom>
            </p:spPr>
          </p:pic>
          <p:sp>
            <p:nvSpPr>
              <p:cNvPr id="21" name="Google Shape;161;p22">
                <a:extLst>
                  <a:ext uri="{FF2B5EF4-FFF2-40B4-BE49-F238E27FC236}">
                    <a16:creationId xmlns:a16="http://schemas.microsoft.com/office/drawing/2014/main" id="{E39E53FA-AEE0-8A59-4B8D-FD3426F735C3}"/>
                  </a:ext>
                </a:extLst>
              </p:cNvPr>
              <p:cNvSpPr txBox="1"/>
              <p:nvPr/>
            </p:nvSpPr>
            <p:spPr>
              <a:xfrm>
                <a:off x="969792" y="4814367"/>
                <a:ext cx="3194584" cy="585329"/>
              </a:xfrm>
              <a:prstGeom prst="rect">
                <a:avLst/>
              </a:prstGeom>
              <a:noFill/>
              <a:ln>
                <a:noFill/>
              </a:ln>
            </p:spPr>
            <p:txBody>
              <a:bodyPr spcFirstLastPara="1" wrap="square" lIns="137138" tIns="0" rIns="137138" bIns="68550" anchor="t" anchorCtr="0">
                <a:noAutofit/>
              </a:bodyPr>
              <a:lstStyle/>
              <a:p>
                <a:pPr>
                  <a:spcBef>
                    <a:spcPts val="1200"/>
                  </a:spcBef>
                  <a:buClr>
                    <a:schemeClr val="accent1"/>
                  </a:buClr>
                </a:pPr>
                <a:r>
                  <a:rPr lang="en-CA" sz="2700" dirty="0">
                    <a:solidFill>
                      <a:schemeClr val="accent3"/>
                    </a:solidFill>
                    <a:latin typeface="Roboto" panose="02000000000000000000" pitchFamily="2" charset="0"/>
                    <a:ea typeface="Roboto" panose="02000000000000000000" pitchFamily="2" charset="0"/>
                    <a:cs typeface="Roboto"/>
                    <a:sym typeface="Roboto"/>
                  </a:rPr>
                  <a:t>Production and sales of Biochar during ramp-up</a:t>
                </a:r>
              </a:p>
            </p:txBody>
          </p:sp>
        </p:grpSp>
      </p:grpSp>
      <p:sp>
        <p:nvSpPr>
          <p:cNvPr id="2" name="CaixaDeTexto 5">
            <a:extLst>
              <a:ext uri="{FF2B5EF4-FFF2-40B4-BE49-F238E27FC236}">
                <a16:creationId xmlns:a16="http://schemas.microsoft.com/office/drawing/2014/main" id="{66C37F7A-4A2B-3152-1809-E1D80700B4BF}"/>
              </a:ext>
            </a:extLst>
          </p:cNvPr>
          <p:cNvSpPr txBox="1"/>
          <p:nvPr/>
        </p:nvSpPr>
        <p:spPr>
          <a:xfrm>
            <a:off x="9292083" y="9754079"/>
            <a:ext cx="11073984" cy="323165"/>
          </a:xfrm>
          <a:prstGeom prst="rect">
            <a:avLst/>
          </a:prstGeom>
          <a:noFill/>
        </p:spPr>
        <p:txBody>
          <a:bodyPr wrap="square">
            <a:spAutoFit/>
          </a:bodyPr>
          <a:lstStyle/>
          <a:p>
            <a:r>
              <a:rPr lang="en-CA" sz="1500" dirty="0">
                <a:solidFill>
                  <a:schemeClr val="bg2"/>
                </a:solidFill>
                <a:latin typeface="Roboto" panose="02000000000000000000" pitchFamily="2" charset="0"/>
                <a:ea typeface="Roboto" panose="02000000000000000000" pitchFamily="2" charset="0"/>
              </a:rPr>
              <a:t>*RNG: Renewable Natural Gas. MSW: Municipal Solid Waste </a:t>
            </a:r>
          </a:p>
        </p:txBody>
      </p:sp>
      <p:pic>
        <p:nvPicPr>
          <p:cNvPr id="24" name="Picture 23" descr="A pile of wood chips&#10;&#10;Description automatically generated">
            <a:extLst>
              <a:ext uri="{FF2B5EF4-FFF2-40B4-BE49-F238E27FC236}">
                <a16:creationId xmlns:a16="http://schemas.microsoft.com/office/drawing/2014/main" id="{3F830EA0-E92D-3C53-1FFA-779BA71688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83345" y="7429804"/>
            <a:ext cx="1979310" cy="1462567"/>
          </a:xfrm>
          <a:prstGeom prst="rect">
            <a:avLst/>
          </a:prstGeom>
        </p:spPr>
      </p:pic>
      <p:sp>
        <p:nvSpPr>
          <p:cNvPr id="25" name="TextBox 24">
            <a:extLst>
              <a:ext uri="{FF2B5EF4-FFF2-40B4-BE49-F238E27FC236}">
                <a16:creationId xmlns:a16="http://schemas.microsoft.com/office/drawing/2014/main" id="{E9E0B1A8-81F2-03ED-BDD4-A1F4DBDB119C}"/>
              </a:ext>
            </a:extLst>
          </p:cNvPr>
          <p:cNvSpPr txBox="1"/>
          <p:nvPr/>
        </p:nvSpPr>
        <p:spPr>
          <a:xfrm>
            <a:off x="11455303" y="8953641"/>
            <a:ext cx="2923474" cy="553998"/>
          </a:xfrm>
          <a:prstGeom prst="rect">
            <a:avLst/>
          </a:prstGeom>
          <a:noFill/>
        </p:spPr>
        <p:txBody>
          <a:bodyPr wrap="square" rtlCol="0">
            <a:spAutoFit/>
          </a:bodyPr>
          <a:lstStyle/>
          <a:p>
            <a:r>
              <a:rPr lang="en-US" sz="3000" dirty="0">
                <a:solidFill>
                  <a:schemeClr val="bg1"/>
                </a:solidFill>
              </a:rPr>
              <a:t>Wood Waste</a:t>
            </a:r>
          </a:p>
        </p:txBody>
      </p:sp>
      <p:sp>
        <p:nvSpPr>
          <p:cNvPr id="29" name="Oval 28">
            <a:extLst>
              <a:ext uri="{FF2B5EF4-FFF2-40B4-BE49-F238E27FC236}">
                <a16:creationId xmlns:a16="http://schemas.microsoft.com/office/drawing/2014/main" id="{C92991B0-37E5-A66E-9BE8-5B35F204788D}"/>
              </a:ext>
            </a:extLst>
          </p:cNvPr>
          <p:cNvSpPr/>
          <p:nvPr/>
        </p:nvSpPr>
        <p:spPr>
          <a:xfrm>
            <a:off x="13525368" y="978651"/>
            <a:ext cx="1790832" cy="1423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Renewable natural gas</a:t>
            </a:r>
          </a:p>
        </p:txBody>
      </p:sp>
      <p:sp>
        <p:nvSpPr>
          <p:cNvPr id="31" name="Oval 30">
            <a:extLst>
              <a:ext uri="{FF2B5EF4-FFF2-40B4-BE49-F238E27FC236}">
                <a16:creationId xmlns:a16="http://schemas.microsoft.com/office/drawing/2014/main" id="{A9A3FC8B-7656-4959-ECE4-BE8EE6F024F7}"/>
              </a:ext>
            </a:extLst>
          </p:cNvPr>
          <p:cNvSpPr/>
          <p:nvPr/>
        </p:nvSpPr>
        <p:spPr>
          <a:xfrm>
            <a:off x="11476343" y="944414"/>
            <a:ext cx="1790832" cy="1423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Biochar</a:t>
            </a:r>
          </a:p>
        </p:txBody>
      </p:sp>
      <p:sp>
        <p:nvSpPr>
          <p:cNvPr id="32" name="Oval 31">
            <a:extLst>
              <a:ext uri="{FF2B5EF4-FFF2-40B4-BE49-F238E27FC236}">
                <a16:creationId xmlns:a16="http://schemas.microsoft.com/office/drawing/2014/main" id="{E79A972B-7F15-AFEB-E64C-3020623E0A21}"/>
              </a:ext>
            </a:extLst>
          </p:cNvPr>
          <p:cNvSpPr/>
          <p:nvPr/>
        </p:nvSpPr>
        <p:spPr>
          <a:xfrm>
            <a:off x="9434599" y="967590"/>
            <a:ext cx="1790832" cy="14232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Bio-oil</a:t>
            </a:r>
          </a:p>
        </p:txBody>
      </p:sp>
    </p:spTree>
    <p:extLst>
      <p:ext uri="{BB962C8B-B14F-4D97-AF65-F5344CB8AC3E}">
        <p14:creationId xmlns:p14="http://schemas.microsoft.com/office/powerpoint/2010/main" val="398578220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group of people standing in front of a machine&#10;&#10;Description automatically generated">
            <a:extLst>
              <a:ext uri="{FF2B5EF4-FFF2-40B4-BE49-F238E27FC236}">
                <a16:creationId xmlns:a16="http://schemas.microsoft.com/office/drawing/2014/main" id="{EA36AB5A-F412-C3F6-1FA7-6244D14EE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200" y="2165221"/>
            <a:ext cx="7942074" cy="5956555"/>
          </a:xfrm>
          <a:prstGeom prst="rect">
            <a:avLst/>
          </a:prstGeom>
        </p:spPr>
      </p:pic>
      <p:cxnSp>
        <p:nvCxnSpPr>
          <p:cNvPr id="26" name="Straight Connector 25">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119937" y="1714500"/>
            <a:ext cx="0" cy="6858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35A648F7-9F2D-B7F5-1609-DC82A8F5BC91}"/>
              </a:ext>
            </a:extLst>
          </p:cNvPr>
          <p:cNvGrpSpPr/>
          <p:nvPr/>
        </p:nvGrpSpPr>
        <p:grpSpPr>
          <a:xfrm>
            <a:off x="9380725" y="1243758"/>
            <a:ext cx="7722558" cy="6081824"/>
            <a:chOff x="376287" y="1429961"/>
            <a:chExt cx="3773810" cy="822913"/>
          </a:xfrm>
        </p:grpSpPr>
        <p:sp>
          <p:nvSpPr>
            <p:cNvPr id="5" name="Google Shape;160;p22">
              <a:extLst>
                <a:ext uri="{FF2B5EF4-FFF2-40B4-BE49-F238E27FC236}">
                  <a16:creationId xmlns:a16="http://schemas.microsoft.com/office/drawing/2014/main" id="{15683272-8D78-20AA-AF28-CC4991D78B64}"/>
                </a:ext>
              </a:extLst>
            </p:cNvPr>
            <p:cNvSpPr txBox="1"/>
            <p:nvPr/>
          </p:nvSpPr>
          <p:spPr>
            <a:xfrm>
              <a:off x="376287" y="1429961"/>
              <a:ext cx="3512091" cy="309487"/>
            </a:xfrm>
            <a:prstGeom prst="rect">
              <a:avLst/>
            </a:prstGeom>
            <a:noFill/>
            <a:ln>
              <a:noFill/>
            </a:ln>
          </p:spPr>
          <p:txBody>
            <a:bodyPr spcFirstLastPara="1" wrap="square" lIns="137138" tIns="68550" rIns="137138" bIns="68550" anchor="t" anchorCtr="0">
              <a:spAutoFit/>
            </a:bodyPr>
            <a:lstStyle/>
            <a:p>
              <a:pPr algn="ctr" defTabSz="1243584">
                <a:spcAft>
                  <a:spcPts val="600"/>
                </a:spcAft>
                <a:buSzPts val="1100"/>
              </a:pPr>
              <a:r>
                <a:rPr lang="en-CA" sz="4488" b="1" kern="1200" dirty="0">
                  <a:solidFill>
                    <a:srgbClr val="216298"/>
                  </a:solidFill>
                  <a:latin typeface="Roboto"/>
                  <a:ea typeface="Roboto"/>
                  <a:cs typeface="Roboto"/>
                  <a:sym typeface="Roboto"/>
                </a:rPr>
                <a:t>Revenue Model from Existing Commercial Plant  (43% revenue stream)</a:t>
              </a:r>
              <a:endParaRPr sz="3300" b="1" dirty="0">
                <a:solidFill>
                  <a:srgbClr val="216298"/>
                </a:solidFill>
                <a:latin typeface="Roboto"/>
                <a:ea typeface="Roboto"/>
                <a:cs typeface="Roboto"/>
                <a:sym typeface="Roboto"/>
              </a:endParaRPr>
            </a:p>
          </p:txBody>
        </p:sp>
        <p:sp>
          <p:nvSpPr>
            <p:cNvPr id="6" name="Google Shape;161;p22">
              <a:extLst>
                <a:ext uri="{FF2B5EF4-FFF2-40B4-BE49-F238E27FC236}">
                  <a16:creationId xmlns:a16="http://schemas.microsoft.com/office/drawing/2014/main" id="{1A42A1CE-B1D7-F9A6-9925-C8E6098EE37D}"/>
                </a:ext>
              </a:extLst>
            </p:cNvPr>
            <p:cNvSpPr txBox="1"/>
            <p:nvPr/>
          </p:nvSpPr>
          <p:spPr>
            <a:xfrm>
              <a:off x="498182" y="1626549"/>
              <a:ext cx="3651915" cy="612833"/>
            </a:xfrm>
            <a:prstGeom prst="rect">
              <a:avLst/>
            </a:prstGeom>
            <a:noFill/>
            <a:ln>
              <a:noFill/>
            </a:ln>
          </p:spPr>
          <p:txBody>
            <a:bodyPr spcFirstLastPara="1" wrap="square" lIns="137138" tIns="68550" rIns="137138" bIns="68550" anchor="t" anchorCtr="0">
              <a:noAutofit/>
            </a:bodyPr>
            <a:lstStyle/>
            <a:p>
              <a:pPr defTabSz="1243584">
                <a:lnSpc>
                  <a:spcPct val="110000"/>
                </a:lnSpc>
                <a:spcAft>
                  <a:spcPts val="600"/>
                </a:spcAft>
              </a:pPr>
              <a:endParaRPr lang="en-CA" sz="2400" b="1" dirty="0">
                <a:solidFill>
                  <a:srgbClr val="92C134"/>
                </a:solidFill>
                <a:latin typeface="Roboto"/>
                <a:ea typeface="Roboto"/>
                <a:cs typeface="Roboto"/>
                <a:sym typeface="Roboto"/>
              </a:endParaRPr>
            </a:p>
          </p:txBody>
        </p:sp>
        <p:sp>
          <p:nvSpPr>
            <p:cNvPr id="15" name="Google Shape;161;p22">
              <a:extLst>
                <a:ext uri="{FF2B5EF4-FFF2-40B4-BE49-F238E27FC236}">
                  <a16:creationId xmlns:a16="http://schemas.microsoft.com/office/drawing/2014/main" id="{D9B7EC8B-7079-D2F3-CE08-404A4E3A01B3}"/>
                </a:ext>
              </a:extLst>
            </p:cNvPr>
            <p:cNvSpPr txBox="1"/>
            <p:nvPr/>
          </p:nvSpPr>
          <p:spPr>
            <a:xfrm>
              <a:off x="606910" y="1810304"/>
              <a:ext cx="3287576" cy="442570"/>
            </a:xfrm>
            <a:prstGeom prst="rect">
              <a:avLst/>
            </a:prstGeom>
            <a:noFill/>
            <a:ln>
              <a:noFill/>
            </a:ln>
          </p:spPr>
          <p:txBody>
            <a:bodyPr spcFirstLastPara="1" wrap="square" lIns="137138" tIns="0" rIns="137138" bIns="68550" anchor="t" anchorCtr="0">
              <a:noAutofit/>
            </a:bodyPr>
            <a:lstStyle/>
            <a:p>
              <a:pPr marL="571500" indent="-571500" defTabSz="1243584">
                <a:spcBef>
                  <a:spcPts val="1632"/>
                </a:spcBef>
                <a:buClr>
                  <a:schemeClr val="accent1"/>
                </a:buClr>
                <a:buFont typeface="Arial" panose="020B0604020202020204" pitchFamily="34" charset="0"/>
                <a:buChar char="•"/>
              </a:pPr>
              <a:r>
                <a:rPr lang="en-CA" sz="3672" kern="1200" dirty="0">
                  <a:solidFill>
                    <a:schemeClr val="accent3"/>
                  </a:solidFill>
                  <a:latin typeface="Roboto" panose="02000000000000000000" pitchFamily="2" charset="0"/>
                  <a:ea typeface="Roboto" panose="02000000000000000000" pitchFamily="2" charset="0"/>
                  <a:cs typeface="Roboto"/>
                  <a:sym typeface="Roboto"/>
                </a:rPr>
                <a:t>$1.01  MM Gross Revenue</a:t>
              </a:r>
            </a:p>
            <a:p>
              <a:pPr marL="571500" indent="-571500" defTabSz="1243584">
                <a:spcBef>
                  <a:spcPts val="1632"/>
                </a:spcBef>
                <a:buClr>
                  <a:schemeClr val="accent1"/>
                </a:buClr>
                <a:buFont typeface="Arial" panose="020B0604020202020204" pitchFamily="34" charset="0"/>
                <a:buChar char="•"/>
              </a:pPr>
              <a:r>
                <a:rPr lang="en-CA" sz="3672" dirty="0">
                  <a:solidFill>
                    <a:schemeClr val="accent2">
                      <a:lumMod val="75000"/>
                    </a:schemeClr>
                  </a:solidFill>
                  <a:latin typeface="Roboto" panose="02000000000000000000" pitchFamily="2" charset="0"/>
                  <a:ea typeface="Roboto" panose="02000000000000000000" pitchFamily="2" charset="0"/>
                  <a:cs typeface="Roboto"/>
                  <a:sym typeface="Roboto"/>
                </a:rPr>
                <a:t>$241,210 Operating Expenses &amp; COGS</a:t>
              </a:r>
            </a:p>
            <a:p>
              <a:pPr marL="571500" indent="-571500" defTabSz="1243584">
                <a:spcBef>
                  <a:spcPts val="1632"/>
                </a:spcBef>
                <a:buClr>
                  <a:schemeClr val="accent1"/>
                </a:buClr>
                <a:buFont typeface="Arial" panose="020B0604020202020204" pitchFamily="34" charset="0"/>
                <a:buChar char="•"/>
              </a:pPr>
              <a:r>
                <a:rPr lang="en-CA" sz="3672" dirty="0">
                  <a:solidFill>
                    <a:schemeClr val="accent3"/>
                  </a:solidFill>
                  <a:latin typeface="Roboto" panose="02000000000000000000" pitchFamily="2" charset="0"/>
                  <a:ea typeface="Roboto" panose="02000000000000000000" pitchFamily="2" charset="0"/>
                  <a:cs typeface="Roboto"/>
                  <a:sym typeface="Roboto"/>
                </a:rPr>
                <a:t>$768,790 EBITDA</a:t>
              </a:r>
            </a:p>
            <a:p>
              <a:pPr marL="571500" indent="-571500" defTabSz="1243584">
                <a:spcBef>
                  <a:spcPts val="1632"/>
                </a:spcBef>
                <a:buClr>
                  <a:schemeClr val="accent1"/>
                </a:buClr>
                <a:buFont typeface="Arial" panose="020B0604020202020204" pitchFamily="34" charset="0"/>
                <a:buChar char="•"/>
              </a:pPr>
              <a:endParaRPr lang="en-CA" sz="2700" dirty="0">
                <a:solidFill>
                  <a:schemeClr val="accent3"/>
                </a:solidFill>
                <a:latin typeface="Roboto" panose="02000000000000000000" pitchFamily="2" charset="0"/>
                <a:ea typeface="Roboto" panose="02000000000000000000" pitchFamily="2" charset="0"/>
                <a:cs typeface="Roboto"/>
                <a:sym typeface="Roboto"/>
              </a:endParaRPr>
            </a:p>
          </p:txBody>
        </p:sp>
      </p:grpSp>
    </p:spTree>
    <p:extLst>
      <p:ext uri="{BB962C8B-B14F-4D97-AF65-F5344CB8AC3E}">
        <p14:creationId xmlns:p14="http://schemas.microsoft.com/office/powerpoint/2010/main" val="2107666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standing in front of a machine&#10;&#10;Description automatically generated">
            <a:extLst>
              <a:ext uri="{FF2B5EF4-FFF2-40B4-BE49-F238E27FC236}">
                <a16:creationId xmlns:a16="http://schemas.microsoft.com/office/drawing/2014/main" id="{EA36AB5A-F412-C3F6-1FA7-6244D14EE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5200" y="2165221"/>
            <a:ext cx="7942074" cy="5956555"/>
          </a:xfrm>
          <a:prstGeom prst="rect">
            <a:avLst/>
          </a:prstGeom>
        </p:spPr>
      </p:pic>
      <p:grpSp>
        <p:nvGrpSpPr>
          <p:cNvPr id="4" name="Group 3">
            <a:extLst>
              <a:ext uri="{FF2B5EF4-FFF2-40B4-BE49-F238E27FC236}">
                <a16:creationId xmlns:a16="http://schemas.microsoft.com/office/drawing/2014/main" id="{35A648F7-9F2D-B7F5-1609-DC82A8F5BC91}"/>
              </a:ext>
            </a:extLst>
          </p:cNvPr>
          <p:cNvGrpSpPr/>
          <p:nvPr/>
        </p:nvGrpSpPr>
        <p:grpSpPr>
          <a:xfrm>
            <a:off x="9380725" y="1243758"/>
            <a:ext cx="7722558" cy="7023941"/>
            <a:chOff x="376287" y="1429961"/>
            <a:chExt cx="3773810" cy="950388"/>
          </a:xfrm>
        </p:grpSpPr>
        <p:sp>
          <p:nvSpPr>
            <p:cNvPr id="5" name="Google Shape;160;p22">
              <a:extLst>
                <a:ext uri="{FF2B5EF4-FFF2-40B4-BE49-F238E27FC236}">
                  <a16:creationId xmlns:a16="http://schemas.microsoft.com/office/drawing/2014/main" id="{15683272-8D78-20AA-AF28-CC4991D78B64}"/>
                </a:ext>
              </a:extLst>
            </p:cNvPr>
            <p:cNvSpPr txBox="1"/>
            <p:nvPr/>
          </p:nvSpPr>
          <p:spPr>
            <a:xfrm>
              <a:off x="376287" y="1429961"/>
              <a:ext cx="3512091" cy="122591"/>
            </a:xfrm>
            <a:prstGeom prst="rect">
              <a:avLst/>
            </a:prstGeom>
            <a:noFill/>
            <a:ln>
              <a:noFill/>
            </a:ln>
          </p:spPr>
          <p:txBody>
            <a:bodyPr spcFirstLastPara="1" wrap="square" lIns="137138" tIns="68550" rIns="137138" bIns="68550" anchor="t" anchorCtr="0">
              <a:spAutoFit/>
            </a:bodyPr>
            <a:lstStyle/>
            <a:p>
              <a:pPr defTabSz="1243584">
                <a:spcAft>
                  <a:spcPts val="600"/>
                </a:spcAft>
                <a:buSzPts val="1100"/>
              </a:pPr>
              <a:r>
                <a:rPr lang="en-CA" sz="4488" b="1" dirty="0">
                  <a:solidFill>
                    <a:srgbClr val="216298"/>
                  </a:solidFill>
                  <a:latin typeface="Roboto"/>
                  <a:ea typeface="Roboto"/>
                  <a:cs typeface="Roboto"/>
                  <a:sym typeface="Roboto"/>
                </a:rPr>
                <a:t>Global Revenue Models</a:t>
              </a:r>
              <a:endParaRPr sz="3300" b="1" dirty="0">
                <a:solidFill>
                  <a:srgbClr val="216298"/>
                </a:solidFill>
                <a:latin typeface="Roboto"/>
                <a:ea typeface="Roboto"/>
                <a:cs typeface="Roboto"/>
                <a:sym typeface="Roboto"/>
              </a:endParaRPr>
            </a:p>
          </p:txBody>
        </p:sp>
        <p:sp>
          <p:nvSpPr>
            <p:cNvPr id="6" name="Google Shape;161;p22">
              <a:extLst>
                <a:ext uri="{FF2B5EF4-FFF2-40B4-BE49-F238E27FC236}">
                  <a16:creationId xmlns:a16="http://schemas.microsoft.com/office/drawing/2014/main" id="{1A42A1CE-B1D7-F9A6-9925-C8E6098EE37D}"/>
                </a:ext>
              </a:extLst>
            </p:cNvPr>
            <p:cNvSpPr txBox="1"/>
            <p:nvPr/>
          </p:nvSpPr>
          <p:spPr>
            <a:xfrm>
              <a:off x="498182" y="1626549"/>
              <a:ext cx="3651915" cy="612833"/>
            </a:xfrm>
            <a:prstGeom prst="rect">
              <a:avLst/>
            </a:prstGeom>
            <a:noFill/>
            <a:ln>
              <a:noFill/>
            </a:ln>
          </p:spPr>
          <p:txBody>
            <a:bodyPr spcFirstLastPara="1" wrap="square" lIns="137138" tIns="68550" rIns="137138" bIns="68550" anchor="t" anchorCtr="0">
              <a:noAutofit/>
            </a:bodyPr>
            <a:lstStyle/>
            <a:p>
              <a:pPr defTabSz="1243584">
                <a:lnSpc>
                  <a:spcPct val="110000"/>
                </a:lnSpc>
                <a:spcAft>
                  <a:spcPts val="600"/>
                </a:spcAft>
              </a:pPr>
              <a:r>
                <a:rPr lang="en-CA" sz="3264" b="1" dirty="0">
                  <a:solidFill>
                    <a:srgbClr val="92C134"/>
                  </a:solidFill>
                  <a:latin typeface="Roboto"/>
                  <a:ea typeface="Roboto"/>
                  <a:cs typeface="Roboto"/>
                  <a:sym typeface="Roboto"/>
                </a:rPr>
                <a:t> </a:t>
              </a:r>
              <a:endParaRPr lang="en-CA" sz="2400" b="1" dirty="0">
                <a:solidFill>
                  <a:srgbClr val="92C134"/>
                </a:solidFill>
                <a:latin typeface="Roboto"/>
                <a:ea typeface="Roboto"/>
                <a:cs typeface="Roboto"/>
                <a:sym typeface="Roboto"/>
              </a:endParaRPr>
            </a:p>
          </p:txBody>
        </p:sp>
        <p:sp>
          <p:nvSpPr>
            <p:cNvPr id="15" name="Google Shape;161;p22">
              <a:extLst>
                <a:ext uri="{FF2B5EF4-FFF2-40B4-BE49-F238E27FC236}">
                  <a16:creationId xmlns:a16="http://schemas.microsoft.com/office/drawing/2014/main" id="{D9B7EC8B-7079-D2F3-CE08-404A4E3A01B3}"/>
                </a:ext>
              </a:extLst>
            </p:cNvPr>
            <p:cNvSpPr txBox="1"/>
            <p:nvPr/>
          </p:nvSpPr>
          <p:spPr>
            <a:xfrm>
              <a:off x="488545" y="1626549"/>
              <a:ext cx="3287576" cy="753800"/>
            </a:xfrm>
            <a:prstGeom prst="rect">
              <a:avLst/>
            </a:prstGeom>
            <a:noFill/>
            <a:ln>
              <a:noFill/>
            </a:ln>
          </p:spPr>
          <p:txBody>
            <a:bodyPr spcFirstLastPara="1" wrap="square" lIns="137138" tIns="0" rIns="137138" bIns="68550" anchor="t" anchorCtr="0">
              <a:noAutofit/>
            </a:bodyPr>
            <a:lstStyle/>
            <a:p>
              <a:pPr marL="571500" indent="-571500" defTabSz="1243584">
                <a:spcBef>
                  <a:spcPts val="1632"/>
                </a:spcBef>
                <a:buClr>
                  <a:schemeClr val="accent1"/>
                </a:buClr>
                <a:buFont typeface="Arial" panose="020B0604020202020204" pitchFamily="34" charset="0"/>
                <a:buChar char="•"/>
              </a:pPr>
              <a:r>
                <a:rPr lang="en-CA" sz="3672" dirty="0">
                  <a:solidFill>
                    <a:schemeClr val="accent3"/>
                  </a:solidFill>
                  <a:latin typeface="Roboto" panose="02000000000000000000" pitchFamily="2" charset="0"/>
                  <a:ea typeface="Roboto" panose="02000000000000000000" pitchFamily="2" charset="0"/>
                  <a:cs typeface="Roboto"/>
                  <a:sym typeface="Roboto"/>
                </a:rPr>
                <a:t>100% Ownership</a:t>
              </a:r>
            </a:p>
            <a:p>
              <a:pPr marL="1028700" lvl="1" indent="-571500" defTabSz="1243584">
                <a:spcBef>
                  <a:spcPts val="1632"/>
                </a:spcBef>
                <a:buClr>
                  <a:schemeClr val="accent1"/>
                </a:buClr>
                <a:buFont typeface="Arial" panose="020B0604020202020204" pitchFamily="34" charset="0"/>
                <a:buChar char="•"/>
              </a:pPr>
              <a:r>
                <a:rPr lang="en-CA" sz="3672" dirty="0">
                  <a:solidFill>
                    <a:schemeClr val="accent3"/>
                  </a:solidFill>
                  <a:latin typeface="Roboto" panose="02000000000000000000" pitchFamily="2" charset="0"/>
                  <a:ea typeface="Roboto" panose="02000000000000000000" pitchFamily="2" charset="0"/>
                  <a:cs typeface="Roboto"/>
                  <a:sym typeface="Roboto"/>
                </a:rPr>
                <a:t>Debt, Project Financing,  or Government Grants</a:t>
              </a:r>
            </a:p>
            <a:p>
              <a:pPr marL="571500" indent="-571500" defTabSz="1243584">
                <a:spcBef>
                  <a:spcPts val="1632"/>
                </a:spcBef>
                <a:buClr>
                  <a:schemeClr val="accent1"/>
                </a:buClr>
                <a:buFont typeface="Arial" panose="020B0604020202020204" pitchFamily="34" charset="0"/>
                <a:buChar char="•"/>
              </a:pPr>
              <a:r>
                <a:rPr lang="en-CA" sz="3672" kern="1200" dirty="0">
                  <a:solidFill>
                    <a:schemeClr val="accent3"/>
                  </a:solidFill>
                  <a:latin typeface="Roboto" panose="02000000000000000000" pitchFamily="2" charset="0"/>
                  <a:ea typeface="Roboto" panose="02000000000000000000" pitchFamily="2" charset="0"/>
                  <a:cs typeface="Roboto"/>
                  <a:sym typeface="Roboto"/>
                </a:rPr>
                <a:t>Sale of a Plant</a:t>
              </a:r>
            </a:p>
            <a:p>
              <a:pPr marL="1028700" lvl="1" indent="-571500" defTabSz="1243584">
                <a:spcBef>
                  <a:spcPts val="1632"/>
                </a:spcBef>
                <a:buClr>
                  <a:schemeClr val="accent1"/>
                </a:buClr>
                <a:buFont typeface="Arial" panose="020B0604020202020204" pitchFamily="34" charset="0"/>
                <a:buChar char="•"/>
              </a:pPr>
              <a:r>
                <a:rPr lang="en-CA" sz="3672" kern="1200" dirty="0">
                  <a:solidFill>
                    <a:schemeClr val="accent3"/>
                  </a:solidFill>
                  <a:latin typeface="Roboto" panose="02000000000000000000" pitchFamily="2" charset="0"/>
                  <a:ea typeface="Roboto" panose="02000000000000000000" pitchFamily="2" charset="0"/>
                  <a:cs typeface="Roboto"/>
                  <a:sym typeface="Roboto"/>
                </a:rPr>
                <a:t>Gross Profit $2.5 - 10  MM </a:t>
              </a:r>
            </a:p>
            <a:p>
              <a:pPr marL="571500" indent="-571500" defTabSz="1243584">
                <a:spcBef>
                  <a:spcPts val="1632"/>
                </a:spcBef>
                <a:buClr>
                  <a:schemeClr val="accent1"/>
                </a:buClr>
                <a:buFont typeface="Arial" panose="020B0604020202020204" pitchFamily="34" charset="0"/>
                <a:buChar char="•"/>
              </a:pPr>
              <a:r>
                <a:rPr lang="en-CA" sz="3672" dirty="0">
                  <a:solidFill>
                    <a:schemeClr val="accent3"/>
                  </a:solidFill>
                  <a:latin typeface="Roboto" panose="02000000000000000000" pitchFamily="2" charset="0"/>
                  <a:ea typeface="Roboto" panose="02000000000000000000" pitchFamily="2" charset="0"/>
                  <a:cs typeface="Roboto"/>
                  <a:sym typeface="Roboto"/>
                </a:rPr>
                <a:t>Joint Venture</a:t>
              </a:r>
            </a:p>
            <a:p>
              <a:pPr marL="1028700" lvl="1" indent="-571500" defTabSz="1243584">
                <a:spcBef>
                  <a:spcPts val="1632"/>
                </a:spcBef>
                <a:buClr>
                  <a:schemeClr val="accent1"/>
                </a:buClr>
                <a:buFont typeface="Arial" panose="020B0604020202020204" pitchFamily="34" charset="0"/>
                <a:buChar char="•"/>
              </a:pPr>
              <a:r>
                <a:rPr lang="en-CA" sz="3672" dirty="0">
                  <a:solidFill>
                    <a:schemeClr val="accent3"/>
                  </a:solidFill>
                  <a:latin typeface="Roboto" panose="02000000000000000000" pitchFamily="2" charset="0"/>
                  <a:ea typeface="Roboto" panose="02000000000000000000" pitchFamily="2" charset="0"/>
                  <a:cs typeface="Roboto"/>
                  <a:sym typeface="Roboto"/>
                </a:rPr>
                <a:t>50% of ongoing Revenue</a:t>
              </a:r>
            </a:p>
            <a:p>
              <a:pPr marL="1028700" lvl="1" indent="-571500" defTabSz="1243584">
                <a:spcBef>
                  <a:spcPts val="1632"/>
                </a:spcBef>
                <a:buClr>
                  <a:schemeClr val="accent1"/>
                </a:buClr>
                <a:buFont typeface="Arial" panose="020B0604020202020204" pitchFamily="34" charset="0"/>
                <a:buChar char="•"/>
              </a:pPr>
              <a:r>
                <a:rPr lang="en-CA" sz="3672" dirty="0">
                  <a:solidFill>
                    <a:schemeClr val="accent3"/>
                  </a:solidFill>
                  <a:latin typeface="Roboto" panose="02000000000000000000" pitchFamily="2" charset="0"/>
                  <a:ea typeface="Roboto" panose="02000000000000000000" pitchFamily="2" charset="0"/>
                  <a:cs typeface="Roboto"/>
                  <a:sym typeface="Roboto"/>
                </a:rPr>
                <a:t>Manage Plant</a:t>
              </a:r>
            </a:p>
            <a:p>
              <a:pPr marL="1028700" lvl="1" indent="-571500" defTabSz="1243584">
                <a:spcBef>
                  <a:spcPts val="1632"/>
                </a:spcBef>
                <a:buClr>
                  <a:schemeClr val="accent1"/>
                </a:buClr>
                <a:buFont typeface="Arial" panose="020B0604020202020204" pitchFamily="34" charset="0"/>
                <a:buChar char="•"/>
              </a:pPr>
              <a:endParaRPr lang="en-CA" sz="3672" dirty="0">
                <a:solidFill>
                  <a:schemeClr val="accent3"/>
                </a:solidFill>
                <a:latin typeface="Roboto" panose="02000000000000000000" pitchFamily="2" charset="0"/>
                <a:ea typeface="Roboto" panose="02000000000000000000" pitchFamily="2" charset="0"/>
                <a:cs typeface="Roboto"/>
                <a:sym typeface="Roboto"/>
              </a:endParaRPr>
            </a:p>
            <a:p>
              <a:pPr marL="571500" indent="-571500" defTabSz="1243584">
                <a:spcBef>
                  <a:spcPts val="1632"/>
                </a:spcBef>
                <a:buClr>
                  <a:schemeClr val="accent1"/>
                </a:buClr>
                <a:buFont typeface="Arial" panose="020B0604020202020204" pitchFamily="34" charset="0"/>
                <a:buChar char="•"/>
              </a:pPr>
              <a:endParaRPr lang="en-CA" sz="2700" dirty="0">
                <a:solidFill>
                  <a:schemeClr val="accent3"/>
                </a:solidFill>
                <a:latin typeface="Roboto" panose="02000000000000000000" pitchFamily="2" charset="0"/>
                <a:ea typeface="Roboto" panose="02000000000000000000" pitchFamily="2" charset="0"/>
                <a:cs typeface="Roboto"/>
                <a:sym typeface="Roboto"/>
              </a:endParaRPr>
            </a:p>
          </p:txBody>
        </p:sp>
      </p:grpSp>
    </p:spTree>
    <p:extLst>
      <p:ext uri="{BB962C8B-B14F-4D97-AF65-F5344CB8AC3E}">
        <p14:creationId xmlns:p14="http://schemas.microsoft.com/office/powerpoint/2010/main" val="321657692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25720</TotalTime>
  <Words>1697</Words>
  <Application>Microsoft Office PowerPoint</Application>
  <PresentationFormat>Custom</PresentationFormat>
  <Paragraphs>221</Paragraphs>
  <Slides>18</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Antonio Bold Bold</vt:lpstr>
      <vt:lpstr>Arial</vt:lpstr>
      <vt:lpstr>Roboto Medium</vt:lpstr>
      <vt:lpstr>Roboto</vt:lpstr>
      <vt:lpstr>Arial Narrow</vt:lpstr>
      <vt:lpstr>Antonio Light Bold</vt:lpstr>
      <vt:lpstr>Antonio Bold</vt:lpstr>
      <vt:lpstr>Inter</vt:lpstr>
      <vt:lpstr>Calibri</vt:lpstr>
      <vt:lpstr>Antonio Light</vt:lpstr>
      <vt:lpstr>Inter Bold</vt:lpstr>
      <vt:lpstr>Open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EW Solution</dc:title>
  <cp:lastModifiedBy>peter khean</cp:lastModifiedBy>
  <cp:revision>39</cp:revision>
  <cp:lastPrinted>2023-11-22T03:35:09Z</cp:lastPrinted>
  <dcterms:created xsi:type="dcterms:W3CDTF">2006-08-16T00:00:00Z</dcterms:created>
  <dcterms:modified xsi:type="dcterms:W3CDTF">2024-03-02T00:15:51Z</dcterms:modified>
  <dc:identifier>DAFjErZFrtw</dc:identifier>
</cp:coreProperties>
</file>